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notesMasterIdLst>
    <p:notesMasterId r:id="rId40"/>
  </p:notesMasterIdLst>
  <p:sldIdLst>
    <p:sldId id="667" r:id="rId4"/>
    <p:sldId id="348" r:id="rId5"/>
    <p:sldId id="443" r:id="rId6"/>
    <p:sldId id="731" r:id="rId7"/>
    <p:sldId id="585" r:id="rId8"/>
    <p:sldId id="733" r:id="rId9"/>
    <p:sldId id="487" r:id="rId10"/>
    <p:sldId id="673" r:id="rId11"/>
    <p:sldId id="683" r:id="rId12"/>
    <p:sldId id="684" r:id="rId13"/>
    <p:sldId id="586" r:id="rId14"/>
    <p:sldId id="593" r:id="rId15"/>
    <p:sldId id="715" r:id="rId16"/>
    <p:sldId id="725" r:id="rId17"/>
    <p:sldId id="727" r:id="rId18"/>
    <p:sldId id="729" r:id="rId19"/>
    <p:sldId id="730" r:id="rId20"/>
    <p:sldId id="722" r:id="rId21"/>
    <p:sldId id="723" r:id="rId22"/>
    <p:sldId id="696" r:id="rId23"/>
    <p:sldId id="699" r:id="rId24"/>
    <p:sldId id="720" r:id="rId25"/>
    <p:sldId id="689" r:id="rId26"/>
    <p:sldId id="690" r:id="rId27"/>
    <p:sldId id="691" r:id="rId28"/>
    <p:sldId id="693" r:id="rId29"/>
    <p:sldId id="694" r:id="rId30"/>
    <p:sldId id="695" r:id="rId31"/>
    <p:sldId id="709" r:id="rId32"/>
    <p:sldId id="710" r:id="rId33"/>
    <p:sldId id="713" r:id="rId34"/>
    <p:sldId id="714" r:id="rId35"/>
    <p:sldId id="622" r:id="rId36"/>
    <p:sldId id="732" r:id="rId37"/>
    <p:sldId id="539" r:id="rId38"/>
    <p:sldId id="669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82" d="100"/>
          <a:sy n="82" d="100"/>
        </p:scale>
        <p:origin x="84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242"/>
    </p:cViewPr>
  </p:sorterViewPr>
  <p:notesViewPr>
    <p:cSldViewPr>
      <p:cViewPr varScale="1">
        <p:scale>
          <a:sx n="52" d="100"/>
          <a:sy n="52" d="100"/>
        </p:scale>
        <p:origin x="-25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170DB-D799-4383-8B0E-218229C21B71}" type="datetimeFigureOut">
              <a:rPr lang="it-IT" smtClean="0"/>
              <a:pPr/>
              <a:t>19/06/2020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BA53-B264-48DD-92F8-04B8904EB1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47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FBA53-B264-48DD-92F8-04B8904EB1C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08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BA53-B264-48DD-92F8-04B8904EB1C5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87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BA53-B264-48DD-92F8-04B8904EB1C5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35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BA53-B264-48DD-92F8-04B8904EB1C5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00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BA53-B264-48DD-92F8-04B8904EB1C5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009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BA53-B264-48DD-92F8-04B8904EB1C5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80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19/06/2020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19/06/2020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19/06/2020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D6ECFF"/>
                </a:solidFill>
              </a:rPr>
              <a:pPr/>
              <a:t>19/06/2020</a:t>
            </a:fld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D6ECFF"/>
                </a:solidFill>
              </a:rPr>
              <a:pPr/>
              <a:t>‹N›</a:t>
            </a:fld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8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D6ECFF"/>
                </a:solidFill>
              </a:rPr>
              <a:pPr/>
              <a:t>19/06/2020</a:t>
            </a:fld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D6ECFF"/>
                </a:solidFill>
              </a:rPr>
              <a:pPr/>
              <a:t>‹N›</a:t>
            </a:fld>
            <a:endParaRPr lang="it-IT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6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D6ECFF"/>
                </a:solidFill>
              </a:rPr>
              <a:pPr/>
              <a:t>19/06/2020</a:t>
            </a:fld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D6ECFF"/>
                </a:solidFill>
              </a:rPr>
              <a:pPr/>
              <a:t>‹N›</a:t>
            </a:fld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8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D6ECFF"/>
                </a:solidFill>
              </a:rPr>
              <a:pPr/>
              <a:t>19/06/2020</a:t>
            </a:fld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D6ECFF"/>
                </a:solidFill>
              </a:rPr>
              <a:pPr/>
              <a:t>‹N›</a:t>
            </a:fld>
            <a:endParaRPr lang="it-IT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5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D6ECFF"/>
                </a:solidFill>
              </a:rPr>
              <a:pPr/>
              <a:t>19/06/2020</a:t>
            </a:fld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D6ECFF"/>
                </a:solidFill>
              </a:rPr>
              <a:pPr/>
              <a:t>‹N›</a:t>
            </a:fld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07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D6ECFF"/>
                </a:solidFill>
              </a:rPr>
              <a:pPr/>
              <a:t>19/06/2020</a:t>
            </a:fld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D6ECFF"/>
                </a:solidFill>
              </a:rPr>
              <a:pPr/>
              <a:t>‹N›</a:t>
            </a:fld>
            <a:endParaRPr lang="it-IT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7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D6ECFF"/>
                </a:solidFill>
              </a:rPr>
              <a:pPr/>
              <a:t>19/06/2020</a:t>
            </a:fld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D6ECFF"/>
                </a:solidFill>
              </a:rPr>
              <a:pPr/>
              <a:t>‹N›</a:t>
            </a:fld>
            <a:endParaRPr lang="it-IT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57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D6ECFF"/>
                </a:solidFill>
              </a:rPr>
              <a:pPr/>
              <a:t>19/06/2020</a:t>
            </a:fld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D6ECFF"/>
                </a:solidFill>
              </a:rPr>
              <a:pPr/>
              <a:t>‹N›</a:t>
            </a:fld>
            <a:endParaRPr lang="it-IT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0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19/06/2020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D6ECFF"/>
                </a:solidFill>
              </a:rPr>
              <a:pPr/>
              <a:t>19/06/2020</a:t>
            </a:fld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007B441-5312-499D-93C3-6E37886527FA}" type="slidenum">
              <a:rPr lang="it-IT" smtClean="0">
                <a:solidFill>
                  <a:srgbClr val="D6ECFF"/>
                </a:solidFill>
              </a:rPr>
              <a:pPr/>
              <a:t>‹N›</a:t>
            </a:fld>
            <a:endParaRPr lang="it-IT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2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D6ECFF"/>
                </a:solidFill>
              </a:rPr>
              <a:pPr/>
              <a:t>19/06/2020</a:t>
            </a:fld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D6ECFF"/>
                </a:solidFill>
              </a:rPr>
              <a:pPr/>
              <a:t>‹N›</a:t>
            </a:fld>
            <a:endParaRPr lang="it-IT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96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D6ECFF"/>
                </a:solidFill>
              </a:rPr>
              <a:pPr/>
              <a:t>19/06/2020</a:t>
            </a:fld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D6ECFF"/>
                </a:solidFill>
              </a:rPr>
              <a:pPr/>
              <a:t>‹N›</a:t>
            </a:fld>
            <a:endParaRPr lang="it-IT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22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926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605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792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730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480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369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88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19/06/2020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222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50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071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5B16-5436-45BF-B48D-02EAF8A18B92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79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19/06/2020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19/06/2020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19/06/2020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19/06/2020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19/06/2020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19/06/2020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19/06/2020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>
                <a:solidFill>
                  <a:srgbClr val="D6ECFF"/>
                </a:solidFill>
              </a:rPr>
              <a:pPr/>
              <a:t>19/06/2020</a:t>
            </a:fld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 dirty="0">
              <a:solidFill>
                <a:srgbClr val="D6ECFF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07B441-5312-499D-93C3-6E37886527FA}" type="slidenum">
              <a:rPr lang="it-IT" smtClean="0">
                <a:solidFill>
                  <a:srgbClr val="D6ECFF"/>
                </a:solidFill>
              </a:rPr>
              <a:pPr/>
              <a:t>‹N›</a:t>
            </a:fld>
            <a:endParaRPr lang="it-IT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45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45B16-5436-45BF-B48D-02EAF8A18B92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7B1C-627C-42D6-BC38-F9999EA37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1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2894056"/>
            <a:ext cx="8075240" cy="1975104"/>
          </a:xfrm>
        </p:spPr>
        <p:txBody>
          <a:bodyPr/>
          <a:lstStyle/>
          <a:p>
            <a:pPr algn="r"/>
            <a:r>
              <a:rPr lang="it-IT" sz="3600" dirty="0" smtClean="0">
                <a:solidFill>
                  <a:srgbClr val="FFFF00"/>
                </a:solidFill>
              </a:rPr>
              <a:t>Aspetto RM delle localizzazioni </a:t>
            </a:r>
            <a:r>
              <a:rPr lang="it-IT" sz="3600" dirty="0" err="1" smtClean="0">
                <a:solidFill>
                  <a:srgbClr val="FFFF00"/>
                </a:solidFill>
              </a:rPr>
              <a:t>endometriosiche</a:t>
            </a:r>
            <a:r>
              <a:rPr lang="it-IT" sz="3600" dirty="0" smtClean="0">
                <a:solidFill>
                  <a:srgbClr val="FFFF00"/>
                </a:solidFill>
              </a:rPr>
              <a:t> intestinali</a:t>
            </a:r>
            <a:r>
              <a:rPr lang="it-IT" dirty="0" smtClean="0">
                <a:solidFill>
                  <a:schemeClr val="accent2"/>
                </a:solidFill>
              </a:rPr>
              <a:t/>
            </a:r>
            <a:br>
              <a:rPr lang="it-IT" dirty="0" smtClean="0">
                <a:solidFill>
                  <a:schemeClr val="accent2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2980" y="836712"/>
            <a:ext cx="7772400" cy="150876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Silvia </a:t>
            </a:r>
            <a:r>
              <a:rPr lang="it-IT" sz="2800" dirty="0" err="1" smtClean="0"/>
              <a:t>Magnaldi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647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26375" r="4320" b="28738"/>
          <a:stretch/>
        </p:blipFill>
        <p:spPr>
          <a:xfrm>
            <a:off x="323528" y="1988840"/>
            <a:ext cx="8383247" cy="4032448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628951" y="764704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Endometriosi dell’intestino tenue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Endometriosi dell’appendice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294" y="2420888"/>
            <a:ext cx="8132086" cy="3672408"/>
          </a:xfrm>
        </p:spPr>
        <p:txBody>
          <a:bodyPr>
            <a:noAutofit/>
          </a:bodyPr>
          <a:lstStyle/>
          <a:p>
            <a:r>
              <a:rPr lang="en-US" sz="2400" dirty="0" err="1"/>
              <a:t>I</a:t>
            </a:r>
            <a:r>
              <a:rPr lang="en-US" sz="2400" dirty="0" err="1" smtClean="0"/>
              <a:t>nfrequente</a:t>
            </a:r>
            <a:r>
              <a:rPr lang="en-US" sz="2400" dirty="0" smtClean="0"/>
              <a:t>, </a:t>
            </a:r>
            <a:r>
              <a:rPr lang="en-US" sz="2400" dirty="0" err="1" smtClean="0"/>
              <a:t>solitamente</a:t>
            </a:r>
            <a:r>
              <a:rPr lang="en-US" sz="2400" dirty="0" smtClean="0"/>
              <a:t> </a:t>
            </a:r>
            <a:r>
              <a:rPr lang="en-US" sz="2400" dirty="0" err="1" smtClean="0"/>
              <a:t>asintomatica</a:t>
            </a:r>
            <a:r>
              <a:rPr lang="en-US" sz="2400" dirty="0" smtClean="0"/>
              <a:t> e </a:t>
            </a:r>
            <a:r>
              <a:rPr lang="en-US" sz="2400" dirty="0" err="1" smtClean="0"/>
              <a:t>riscontrata</a:t>
            </a:r>
            <a:r>
              <a:rPr lang="en-US" sz="2400" dirty="0" smtClean="0"/>
              <a:t> </a:t>
            </a:r>
            <a:r>
              <a:rPr lang="en-US" sz="2400" dirty="0" err="1" smtClean="0"/>
              <a:t>incidentalmente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nelle</a:t>
            </a:r>
            <a:r>
              <a:rPr lang="en-US" sz="2400" dirty="0" smtClean="0"/>
              <a:t> </a:t>
            </a:r>
            <a:r>
              <a:rPr lang="en-US" sz="2400" dirty="0" err="1" smtClean="0"/>
              <a:t>Pazienti</a:t>
            </a:r>
            <a:r>
              <a:rPr lang="en-US" sz="2400" dirty="0" smtClean="0"/>
              <a:t> con </a:t>
            </a:r>
            <a:r>
              <a:rPr lang="en-US" sz="2400" dirty="0" err="1" smtClean="0"/>
              <a:t>endometriosi</a:t>
            </a:r>
            <a:r>
              <a:rPr lang="en-US" sz="2400" dirty="0" smtClean="0"/>
              <a:t>; </a:t>
            </a:r>
            <a:r>
              <a:rPr lang="en-US" sz="2400" dirty="0" err="1" smtClean="0"/>
              <a:t>può</a:t>
            </a:r>
            <a:r>
              <a:rPr lang="en-US" sz="2400" dirty="0" smtClean="0"/>
              <a:t> </a:t>
            </a:r>
            <a:r>
              <a:rPr lang="en-US" sz="2400" dirty="0" err="1" smtClean="0"/>
              <a:t>essere</a:t>
            </a:r>
            <a:r>
              <a:rPr lang="en-US" sz="2400" dirty="0" smtClean="0"/>
              <a:t> </a:t>
            </a:r>
            <a:r>
              <a:rPr lang="en-US" sz="2400" dirty="0" err="1" smtClean="0"/>
              <a:t>isolata</a:t>
            </a:r>
            <a:r>
              <a:rPr lang="en-US" sz="2400" dirty="0" smtClean="0"/>
              <a:t> o </a:t>
            </a:r>
            <a:r>
              <a:rPr lang="en-US" sz="2400" dirty="0" err="1" smtClean="0"/>
              <a:t>associata</a:t>
            </a:r>
            <a:r>
              <a:rPr lang="en-US" sz="2400" dirty="0" smtClean="0"/>
              <a:t> a </a:t>
            </a:r>
            <a:r>
              <a:rPr lang="en-US" sz="2400" dirty="0" err="1" smtClean="0"/>
              <a:t>lesioni</a:t>
            </a:r>
            <a:r>
              <a:rPr lang="en-US" sz="2400" dirty="0" smtClean="0"/>
              <a:t> </a:t>
            </a:r>
            <a:r>
              <a:rPr lang="en-US" sz="2400" dirty="0" err="1" smtClean="0"/>
              <a:t>ileo-cecali</a:t>
            </a:r>
            <a:endParaRPr lang="en-US" sz="2400" dirty="0"/>
          </a:p>
          <a:p>
            <a:r>
              <a:rPr lang="en-US" sz="2400" dirty="0" smtClean="0"/>
              <a:t>&lt;1</a:t>
            </a:r>
            <a:r>
              <a:rPr lang="en-US" sz="2400" dirty="0"/>
              <a:t>%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/>
              <a:t>malattie</a:t>
            </a:r>
            <a:r>
              <a:rPr lang="en-US" sz="2400" dirty="0"/>
              <a:t> </a:t>
            </a:r>
            <a:r>
              <a:rPr lang="en-US" sz="2400" dirty="0" err="1"/>
              <a:t>appendicolari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possono</a:t>
            </a:r>
            <a:r>
              <a:rPr lang="en-US" sz="2400" dirty="0"/>
              <a:t> </a:t>
            </a:r>
            <a:r>
              <a:rPr lang="en-US" sz="2400" dirty="0" err="1"/>
              <a:t>mimare</a:t>
            </a:r>
            <a:r>
              <a:rPr lang="en-US" sz="2400" dirty="0"/>
              <a:t> </a:t>
            </a:r>
            <a:r>
              <a:rPr lang="en-US" sz="2400" dirty="0" err="1" smtClean="0"/>
              <a:t>un’appendicite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raramente</a:t>
            </a:r>
            <a:r>
              <a:rPr lang="en-US" sz="2400" dirty="0" smtClean="0"/>
              <a:t> la causa</a:t>
            </a:r>
            <a:endParaRPr lang="en-US" sz="2400" dirty="0"/>
          </a:p>
          <a:p>
            <a:r>
              <a:rPr lang="en-US" sz="2400" dirty="0" err="1" smtClean="0"/>
              <a:t>Può</a:t>
            </a:r>
            <a:r>
              <a:rPr lang="en-US" sz="2400" dirty="0" smtClean="0"/>
              <a:t> </a:t>
            </a:r>
            <a:r>
              <a:rPr lang="en-US" sz="2400" dirty="0" err="1" smtClean="0"/>
              <a:t>associarsi</a:t>
            </a:r>
            <a:r>
              <a:rPr lang="en-US" sz="2400" dirty="0" smtClean="0"/>
              <a:t> ad </a:t>
            </a:r>
            <a:r>
              <a:rPr lang="en-US" sz="2400" dirty="0" err="1" smtClean="0"/>
              <a:t>intussuscezione</a:t>
            </a:r>
            <a:r>
              <a:rPr lang="en-US" sz="2400" dirty="0"/>
              <a:t> </a:t>
            </a:r>
            <a:r>
              <a:rPr lang="en-US" sz="2400" dirty="0" err="1" smtClean="0"/>
              <a:t>nel</a:t>
            </a:r>
            <a:r>
              <a:rPr lang="en-US" sz="2400" dirty="0" smtClean="0"/>
              <a:t> </a:t>
            </a:r>
            <a:r>
              <a:rPr lang="en-US" sz="2400" dirty="0" err="1" smtClean="0"/>
              <a:t>ceco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82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Endometriosi dell’appendice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9121" y="2132856"/>
            <a:ext cx="8132086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Le </a:t>
            </a:r>
            <a:r>
              <a:rPr lang="en-US" sz="2400" dirty="0" err="1" smtClean="0"/>
              <a:t>Pazienti</a:t>
            </a:r>
            <a:r>
              <a:rPr lang="en-US" sz="2400" dirty="0" smtClean="0"/>
              <a:t> con </a:t>
            </a:r>
            <a:r>
              <a:rPr lang="en-US" sz="2400" dirty="0" err="1" smtClean="0"/>
              <a:t>disturbi</a:t>
            </a:r>
            <a:r>
              <a:rPr lang="en-US" sz="2400" dirty="0" smtClean="0"/>
              <a:t> </a:t>
            </a:r>
            <a:r>
              <a:rPr lang="en-US" sz="2400" dirty="0" err="1" smtClean="0"/>
              <a:t>intestinali</a:t>
            </a:r>
            <a:r>
              <a:rPr lang="en-US" sz="2400" dirty="0" smtClean="0"/>
              <a:t> </a:t>
            </a:r>
            <a:r>
              <a:rPr lang="en-US" sz="2400" dirty="0" err="1" smtClean="0"/>
              <a:t>ciclici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dolore</a:t>
            </a:r>
            <a:r>
              <a:rPr lang="en-US" sz="2400" dirty="0" smtClean="0"/>
              <a:t> </a:t>
            </a:r>
            <a:r>
              <a:rPr lang="en-US" sz="2400" dirty="0" err="1" smtClean="0"/>
              <a:t>cronico</a:t>
            </a:r>
            <a:r>
              <a:rPr lang="en-US" sz="2400" dirty="0" smtClean="0"/>
              <a:t> in fossa </a:t>
            </a:r>
            <a:r>
              <a:rPr lang="en-US" sz="2400" dirty="0" err="1" smtClean="0"/>
              <a:t>iliaca</a:t>
            </a:r>
            <a:r>
              <a:rPr lang="en-US" sz="2400" dirty="0" smtClean="0"/>
              <a:t> </a:t>
            </a:r>
            <a:r>
              <a:rPr lang="en-US" sz="2400" dirty="0" err="1" smtClean="0"/>
              <a:t>destra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/>
              <a:t>endometriosi</a:t>
            </a:r>
            <a:r>
              <a:rPr lang="en-US" sz="2400" dirty="0"/>
              <a:t> </a:t>
            </a:r>
            <a:r>
              <a:rPr lang="en-US" sz="2400" dirty="0" err="1" smtClean="0"/>
              <a:t>severa</a:t>
            </a:r>
            <a:r>
              <a:rPr lang="en-US" sz="2400" dirty="0" smtClean="0"/>
              <a:t> </a:t>
            </a:r>
            <a:r>
              <a:rPr lang="en-US" sz="2400" dirty="0" err="1"/>
              <a:t>hanno</a:t>
            </a:r>
            <a:r>
              <a:rPr lang="en-US" sz="2400" dirty="0"/>
              <a:t> </a:t>
            </a:r>
            <a:r>
              <a:rPr lang="en-US" sz="2400" dirty="0" err="1" smtClean="0"/>
              <a:t>maggiore</a:t>
            </a:r>
            <a:r>
              <a:rPr lang="en-US" sz="2400" dirty="0" smtClean="0"/>
              <a:t> </a:t>
            </a:r>
            <a:r>
              <a:rPr lang="en-US" sz="2400" dirty="0" err="1" smtClean="0"/>
              <a:t>probabilità</a:t>
            </a:r>
            <a:r>
              <a:rPr lang="en-US" sz="2400" dirty="0" smtClean="0"/>
              <a:t> di </a:t>
            </a:r>
            <a:r>
              <a:rPr lang="en-US" sz="2400" dirty="0" err="1" smtClean="0"/>
              <a:t>avere</a:t>
            </a:r>
            <a:r>
              <a:rPr lang="en-US" sz="2400" dirty="0" smtClean="0"/>
              <a:t> </a:t>
            </a:r>
            <a:r>
              <a:rPr lang="en-US" sz="2400" dirty="0" err="1" smtClean="0"/>
              <a:t>localizzazioni</a:t>
            </a:r>
            <a:r>
              <a:rPr lang="en-US" sz="2400" dirty="0" smtClean="0"/>
              <a:t> </a:t>
            </a:r>
            <a:r>
              <a:rPr lang="en-US" sz="2400" dirty="0" err="1" smtClean="0"/>
              <a:t>appendicolari</a:t>
            </a:r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 err="1" smtClean="0"/>
              <a:t>corso</a:t>
            </a:r>
            <a:r>
              <a:rPr lang="en-US" sz="2400" dirty="0" smtClean="0"/>
              <a:t> di </a:t>
            </a:r>
            <a:r>
              <a:rPr lang="en-US" sz="2400" dirty="0" err="1" smtClean="0"/>
              <a:t>laparoscopia</a:t>
            </a:r>
            <a:r>
              <a:rPr lang="en-US" sz="2400" dirty="0" smtClean="0"/>
              <a:t> </a:t>
            </a:r>
            <a:r>
              <a:rPr lang="en-US" sz="2400" dirty="0" err="1" smtClean="0"/>
              <a:t>l’appendice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sempre</a:t>
            </a:r>
            <a:r>
              <a:rPr lang="en-US" sz="2400" dirty="0" smtClean="0"/>
              <a:t> </a:t>
            </a:r>
            <a:r>
              <a:rPr lang="en-US" sz="2400" dirty="0" err="1" smtClean="0"/>
              <a:t>attentamente</a:t>
            </a:r>
            <a:r>
              <a:rPr lang="en-US" sz="2400" dirty="0" smtClean="0"/>
              <a:t> </a:t>
            </a:r>
            <a:r>
              <a:rPr lang="en-US" sz="2400" dirty="0" err="1" smtClean="0"/>
              <a:t>ispezionata</a:t>
            </a:r>
            <a:r>
              <a:rPr lang="en-US" sz="2400" dirty="0" smtClean="0"/>
              <a:t> e </a:t>
            </a:r>
            <a:r>
              <a:rPr lang="en-US" sz="2400" dirty="0" err="1" smtClean="0"/>
              <a:t>asportata</a:t>
            </a:r>
            <a:r>
              <a:rPr lang="en-US" sz="2400" dirty="0" smtClean="0"/>
              <a:t> se di </a:t>
            </a:r>
            <a:r>
              <a:rPr lang="en-US" sz="2400" dirty="0" err="1" smtClean="0"/>
              <a:t>aspetto</a:t>
            </a:r>
            <a:r>
              <a:rPr lang="en-US" sz="2400" dirty="0" smtClean="0"/>
              <a:t> </a:t>
            </a:r>
            <a:r>
              <a:rPr lang="en-US" sz="2400" dirty="0" err="1" smtClean="0"/>
              <a:t>patologico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 err="1" smtClean="0"/>
              <a:t>appendici</a:t>
            </a:r>
            <a:r>
              <a:rPr lang="en-US" sz="2400" dirty="0" smtClean="0"/>
              <a:t> </a:t>
            </a:r>
            <a:r>
              <a:rPr lang="en-US" sz="2400" dirty="0" err="1" smtClean="0"/>
              <a:t>asportate</a:t>
            </a:r>
            <a:r>
              <a:rPr lang="en-US" sz="2400" dirty="0" smtClean="0"/>
              <a:t> per </a:t>
            </a:r>
            <a:r>
              <a:rPr lang="en-US" sz="2400" dirty="0" err="1" smtClean="0"/>
              <a:t>sospetta</a:t>
            </a:r>
            <a:r>
              <a:rPr lang="en-US" sz="2400" dirty="0"/>
              <a:t> </a:t>
            </a:r>
            <a:r>
              <a:rPr lang="en-US" sz="2400" dirty="0" err="1" smtClean="0"/>
              <a:t>endometriosi</a:t>
            </a:r>
            <a:r>
              <a:rPr lang="en-US" sz="2400" dirty="0" smtClean="0"/>
              <a:t> </a:t>
            </a:r>
            <a:r>
              <a:rPr lang="en-US" sz="2400" dirty="0" err="1" smtClean="0"/>
              <a:t>possono</a:t>
            </a:r>
            <a:r>
              <a:rPr lang="en-US" sz="2400" dirty="0" smtClean="0"/>
              <a:t> </a:t>
            </a:r>
            <a:r>
              <a:rPr lang="en-US" sz="2400" dirty="0" err="1" smtClean="0"/>
              <a:t>riscontrarsi</a:t>
            </a:r>
            <a:r>
              <a:rPr lang="en-US" sz="2400" dirty="0" smtClean="0"/>
              <a:t> </a:t>
            </a:r>
            <a:r>
              <a:rPr lang="en-US" sz="2400" dirty="0" err="1" smtClean="0"/>
              <a:t>carcinoidi</a:t>
            </a:r>
            <a:r>
              <a:rPr lang="en-US" sz="2400" dirty="0" smtClean="0"/>
              <a:t>,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più</a:t>
            </a:r>
            <a:r>
              <a:rPr lang="en-US" sz="2400" dirty="0" smtClean="0"/>
              <a:t> </a:t>
            </a:r>
            <a:r>
              <a:rPr lang="en-US" sz="2400" dirty="0" err="1" smtClean="0"/>
              <a:t>comuni</a:t>
            </a:r>
            <a:r>
              <a:rPr lang="en-US" sz="2400" dirty="0" smtClean="0"/>
              <a:t> </a:t>
            </a:r>
            <a:r>
              <a:rPr lang="en-US" sz="2400" dirty="0" err="1" smtClean="0"/>
              <a:t>tumori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dell’appendice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prevalenza</a:t>
            </a:r>
            <a:r>
              <a:rPr lang="en-US" sz="2400" dirty="0" smtClean="0"/>
              <a:t> 0.32%).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404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r="13513" b="4429"/>
          <a:stretch/>
        </p:blipFill>
        <p:spPr>
          <a:xfrm>
            <a:off x="1" y="1772816"/>
            <a:ext cx="3107236" cy="41044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r="8769" b="3518"/>
          <a:stretch/>
        </p:blipFill>
        <p:spPr>
          <a:xfrm>
            <a:off x="2843808" y="1762944"/>
            <a:ext cx="3297874" cy="414410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r="9931" b="7181"/>
          <a:stretch/>
        </p:blipFill>
        <p:spPr>
          <a:xfrm>
            <a:off x="5936988" y="1762944"/>
            <a:ext cx="3207012" cy="4114328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" y="260648"/>
            <a:ext cx="9216008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Aspetti funzionali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85467" y="595564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</a:t>
            </a:r>
            <a:r>
              <a:rPr lang="it-IT" dirty="0" smtClean="0"/>
              <a:t>vitare un’insufficiente distensione vescicale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107237" y="5974714"/>
            <a:ext cx="5929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sono riferite </a:t>
            </a:r>
            <a:r>
              <a:rPr lang="it-IT" b="1" dirty="0" smtClean="0">
                <a:solidFill>
                  <a:srgbClr val="FFFF00"/>
                </a:solidFill>
              </a:rPr>
              <a:t>dispareunia </a:t>
            </a:r>
            <a:r>
              <a:rPr lang="it-IT" dirty="0" smtClean="0"/>
              <a:t>e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dischezia</a:t>
            </a:r>
            <a:r>
              <a:rPr lang="it-IT" dirty="0" smtClean="0"/>
              <a:t>, è utile la distensione con gel ecografico diluito del colon distale e del retto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633089" y="984055"/>
            <a:ext cx="616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l</a:t>
            </a:r>
            <a:r>
              <a:rPr lang="it-IT" sz="2400" dirty="0" smtClean="0"/>
              <a:t>a RM va personalizzata in base ai sintomi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690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17314" b="17313"/>
          <a:stretch/>
        </p:blipFill>
        <p:spPr>
          <a:xfrm>
            <a:off x="539552" y="980728"/>
            <a:ext cx="3734542" cy="522835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r="16040" b="29329"/>
          <a:stretch/>
        </p:blipFill>
        <p:spPr>
          <a:xfrm>
            <a:off x="4283968" y="980729"/>
            <a:ext cx="4356732" cy="5213146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" y="116632"/>
            <a:ext cx="9216008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Aspetti tecnici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4615" y="6209087"/>
            <a:ext cx="7951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Stessa Paziente studiata senza e con gel; distanza dall’orificio anale esterno?</a:t>
            </a:r>
            <a:endParaRPr lang="it-IT" sz="2000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6948264" y="2636912"/>
            <a:ext cx="216024" cy="5040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880609" y="3587302"/>
            <a:ext cx="216024" cy="5040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8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876800" cy="4876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2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r="23422" b="11610"/>
          <a:stretch/>
        </p:blipFill>
        <p:spPr>
          <a:xfrm>
            <a:off x="899592" y="403466"/>
            <a:ext cx="3589977" cy="551042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t="-202" r="24697" b="13087"/>
          <a:stretch/>
        </p:blipFill>
        <p:spPr>
          <a:xfrm>
            <a:off x="4463403" y="394947"/>
            <a:ext cx="3648113" cy="551894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475656" y="5922407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Localizzazione </a:t>
            </a:r>
            <a:r>
              <a:rPr lang="it-IT" dirty="0" err="1" smtClean="0"/>
              <a:t>endometriosica</a:t>
            </a:r>
            <a:r>
              <a:rPr lang="it-IT" dirty="0" smtClean="0"/>
              <a:t> che dal fornice vaginale si estende posteriormente ad infiltrare l’ampolla rettale</a:t>
            </a:r>
          </a:p>
        </p:txBody>
      </p:sp>
    </p:spTree>
    <p:extLst>
      <p:ext uri="{BB962C8B-B14F-4D97-AF65-F5344CB8AC3E}">
        <p14:creationId xmlns:p14="http://schemas.microsoft.com/office/powerpoint/2010/main" val="18423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r="23220" b="12884"/>
          <a:stretch/>
        </p:blipFill>
        <p:spPr>
          <a:xfrm>
            <a:off x="950225" y="489493"/>
            <a:ext cx="3677556" cy="542439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r="24697" b="14360"/>
          <a:stretch/>
        </p:blipFill>
        <p:spPr>
          <a:xfrm>
            <a:off x="4612612" y="486697"/>
            <a:ext cx="3651198" cy="542998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619672" y="591388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Localizzazione </a:t>
            </a:r>
            <a:r>
              <a:rPr lang="it-IT" dirty="0" err="1" smtClean="0"/>
              <a:t>endometriosica</a:t>
            </a:r>
            <a:r>
              <a:rPr lang="it-IT" dirty="0" smtClean="0"/>
              <a:t> che dal fornice vaginale si estende posteriormente ad infiltrare l’ampolla rettale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2720448" y="2995546"/>
            <a:ext cx="395694" cy="40949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6" b="5500"/>
          <a:stretch/>
        </p:blipFill>
        <p:spPr>
          <a:xfrm>
            <a:off x="31643" y="1700808"/>
            <a:ext cx="4620126" cy="388843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5" b="4025"/>
          <a:stretch/>
        </p:blipFill>
        <p:spPr>
          <a:xfrm>
            <a:off x="4620329" y="1745592"/>
            <a:ext cx="4488175" cy="38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5750768" cy="57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2204864"/>
            <a:ext cx="8460432" cy="566124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Include </a:t>
            </a:r>
            <a:r>
              <a:rPr lang="en-US" sz="2400" dirty="0" err="1" smtClean="0"/>
              <a:t>localizzazioni</a:t>
            </a:r>
            <a:r>
              <a:rPr lang="en-US" sz="2400" dirty="0" smtClean="0"/>
              <a:t> </a:t>
            </a:r>
            <a:r>
              <a:rPr lang="en-US" sz="2400" dirty="0" err="1" smtClean="0"/>
              <a:t>endometriosiche</a:t>
            </a:r>
            <a:r>
              <a:rPr lang="en-US" sz="2400" dirty="0" smtClean="0"/>
              <a:t> a </a:t>
            </a:r>
            <a:r>
              <a:rPr lang="en-US" sz="2400" dirty="0" err="1" smtClean="0"/>
              <a:t>livello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</a:p>
          <a:p>
            <a:pPr marL="719138" indent="-358775">
              <a:lnSpc>
                <a:spcPct val="110000"/>
              </a:lnSpc>
            </a:pPr>
            <a:r>
              <a:rPr lang="it-IT" sz="2400" dirty="0"/>
              <a:t>fornice vaginale posteriore</a:t>
            </a:r>
          </a:p>
          <a:p>
            <a:pPr marL="719138" indent="-358775">
              <a:lnSpc>
                <a:spcPct val="110000"/>
              </a:lnSpc>
            </a:pPr>
            <a:r>
              <a:rPr lang="it-IT" sz="2400" dirty="0" smtClean="0"/>
              <a:t>area </a:t>
            </a:r>
            <a:r>
              <a:rPr lang="it-IT" sz="2400" dirty="0" err="1" smtClean="0"/>
              <a:t>retroistmica</a:t>
            </a:r>
            <a:r>
              <a:rPr lang="it-IT" sz="2400" dirty="0" smtClean="0"/>
              <a:t>/</a:t>
            </a:r>
            <a:r>
              <a:rPr lang="it-IT" sz="2400" dirty="0" err="1" smtClean="0"/>
              <a:t>retrocervicale</a:t>
            </a:r>
            <a:r>
              <a:rPr lang="it-IT" sz="2400" dirty="0"/>
              <a:t>, sopra la riflessione del </a:t>
            </a:r>
            <a:r>
              <a:rPr lang="it-IT" sz="2400" dirty="0" smtClean="0"/>
              <a:t>fornice</a:t>
            </a:r>
            <a:endParaRPr lang="it-IT" sz="2400" dirty="0"/>
          </a:p>
          <a:p>
            <a:pPr marL="719138" indent="-358775">
              <a:lnSpc>
                <a:spcPct val="110000"/>
              </a:lnSpc>
            </a:pPr>
            <a:r>
              <a:rPr lang="it-IT" sz="2400" dirty="0"/>
              <a:t>setto retto-vaginale</a:t>
            </a:r>
          </a:p>
          <a:p>
            <a:pPr marL="719138" indent="-358775">
              <a:lnSpc>
                <a:spcPct val="110000"/>
              </a:lnSpc>
            </a:pPr>
            <a:r>
              <a:rPr lang="it-IT" sz="2400" dirty="0" err="1" smtClean="0"/>
              <a:t>torus</a:t>
            </a:r>
            <a:r>
              <a:rPr lang="it-IT" sz="2400" dirty="0" smtClean="0"/>
              <a:t> uterino e legamenti utero-sacrali</a:t>
            </a:r>
            <a:endParaRPr lang="it-IT" sz="2400" dirty="0"/>
          </a:p>
          <a:p>
            <a:pPr marL="719138" indent="-358775">
              <a:lnSpc>
                <a:spcPct val="110000"/>
              </a:lnSpc>
            </a:pPr>
            <a:r>
              <a:rPr lang="it-IT" sz="2400" dirty="0" smtClean="0"/>
              <a:t>recesso </a:t>
            </a:r>
            <a:r>
              <a:rPr lang="it-IT" sz="2400" dirty="0"/>
              <a:t>retto-vaginale (Douglas</a:t>
            </a:r>
            <a:r>
              <a:rPr lang="it-IT" sz="2400" dirty="0" smtClean="0"/>
              <a:t>)</a:t>
            </a:r>
            <a:endParaRPr lang="it-IT" sz="2400" dirty="0"/>
          </a:p>
          <a:p>
            <a:pPr marL="719138" indent="-358775">
              <a:lnSpc>
                <a:spcPct val="110000"/>
              </a:lnSpc>
            </a:pPr>
            <a:r>
              <a:rPr lang="it-IT" sz="2400" dirty="0" smtClean="0"/>
              <a:t>retto</a:t>
            </a:r>
          </a:p>
          <a:p>
            <a:pPr marL="719138" indent="-358775">
              <a:lnSpc>
                <a:spcPct val="110000"/>
              </a:lnSpc>
            </a:pPr>
            <a:endParaRPr lang="it-IT" sz="2600" dirty="0" smtClean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332656"/>
            <a:ext cx="9324528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Endometriosi del </a:t>
            </a:r>
            <a:br>
              <a:rPr lang="it-IT" b="1" dirty="0" smtClean="0">
                <a:solidFill>
                  <a:srgbClr val="FFFF00"/>
                </a:solidFill>
              </a:rPr>
            </a:br>
            <a:r>
              <a:rPr lang="it-IT" b="1" dirty="0" smtClean="0">
                <a:solidFill>
                  <a:srgbClr val="FFFF00"/>
                </a:solidFill>
              </a:rPr>
              <a:t>c</a:t>
            </a:r>
            <a:r>
              <a:rPr lang="en-US" b="1" dirty="0" err="1" smtClean="0">
                <a:solidFill>
                  <a:srgbClr val="FFFF00"/>
                </a:solidFill>
              </a:rPr>
              <a:t>ompart</a:t>
            </a:r>
            <a:r>
              <a:rPr lang="it-IT" b="1" dirty="0" smtClean="0">
                <a:solidFill>
                  <a:srgbClr val="FFFF00"/>
                </a:solidFill>
              </a:rPr>
              <a:t>i</a:t>
            </a:r>
            <a:r>
              <a:rPr lang="en-US" b="1" dirty="0" err="1" smtClean="0">
                <a:solidFill>
                  <a:srgbClr val="FFFF00"/>
                </a:solidFill>
              </a:rPr>
              <a:t>mento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posteriore</a:t>
            </a:r>
            <a:r>
              <a:rPr lang="it-IT" dirty="0" smtClean="0">
                <a:solidFill>
                  <a:srgbClr val="FFFF00"/>
                </a:solidFill>
              </a:rPr>
              <a:t/>
            </a:r>
            <a:br>
              <a:rPr lang="it-IT" dirty="0" smtClean="0">
                <a:solidFill>
                  <a:srgbClr val="FFFF00"/>
                </a:solidFill>
              </a:rPr>
            </a:b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9052" r="14821" b="19550"/>
          <a:stretch/>
        </p:blipFill>
        <p:spPr>
          <a:xfrm>
            <a:off x="0" y="904544"/>
            <a:ext cx="4352528" cy="54809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0" b="17051"/>
          <a:stretch/>
        </p:blipFill>
        <p:spPr>
          <a:xfrm>
            <a:off x="4318655" y="2132856"/>
            <a:ext cx="4719978" cy="36004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211960" y="1054477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Localizzazione </a:t>
            </a:r>
            <a:r>
              <a:rPr lang="it-IT" dirty="0" err="1" smtClean="0"/>
              <a:t>endometriosica</a:t>
            </a:r>
            <a:r>
              <a:rPr lang="it-IT" dirty="0" smtClean="0"/>
              <a:t> </a:t>
            </a:r>
            <a:r>
              <a:rPr lang="it-IT" dirty="0"/>
              <a:t>a</a:t>
            </a:r>
            <a:r>
              <a:rPr lang="it-IT" dirty="0" smtClean="0"/>
              <a:t>lla giunzione retto-sigmoidea, poco distesa dal gel per spasmo reattivo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6372200" y="3501008"/>
            <a:ext cx="216024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24800"/>
          <a:stretch/>
        </p:blipFill>
        <p:spPr>
          <a:xfrm>
            <a:off x="0" y="1124744"/>
            <a:ext cx="4670294" cy="33843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21251"/>
          <a:stretch/>
        </p:blipFill>
        <p:spPr>
          <a:xfrm>
            <a:off x="4560147" y="2652022"/>
            <a:ext cx="4583853" cy="3787945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>
          <a:xfrm>
            <a:off x="5868144" y="4293096"/>
            <a:ext cx="576064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727172" y="1268760"/>
            <a:ext cx="441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Localizzazione </a:t>
            </a:r>
            <a:r>
              <a:rPr lang="it-IT" dirty="0" err="1" smtClean="0"/>
              <a:t>endometriosica</a:t>
            </a:r>
            <a:r>
              <a:rPr lang="it-IT" dirty="0" smtClean="0"/>
              <a:t> </a:t>
            </a:r>
            <a:r>
              <a:rPr lang="it-IT" dirty="0"/>
              <a:t>a</a:t>
            </a:r>
            <a:r>
              <a:rPr lang="it-IT" dirty="0" smtClean="0"/>
              <a:t>lla giunzione retto-sigmoidea, poco distesa dal gel per spasmo reattivo</a:t>
            </a:r>
          </a:p>
        </p:txBody>
      </p:sp>
    </p:spTree>
    <p:extLst>
      <p:ext uri="{BB962C8B-B14F-4D97-AF65-F5344CB8AC3E}">
        <p14:creationId xmlns:p14="http://schemas.microsoft.com/office/powerpoint/2010/main" val="1504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" y="1556792"/>
            <a:ext cx="4680520" cy="46805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12" y="1556792"/>
            <a:ext cx="4680520" cy="468052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3590" y="476672"/>
            <a:ext cx="9216008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DD: ascesso </a:t>
            </a:r>
            <a:r>
              <a:rPr lang="it-IT" b="1" dirty="0" err="1" smtClean="0">
                <a:solidFill>
                  <a:srgbClr val="FFFF00"/>
                </a:solidFill>
              </a:rPr>
              <a:t>retrocervicale</a:t>
            </a:r>
            <a:endParaRPr lang="it-IT" b="1" dirty="0">
              <a:solidFill>
                <a:srgbClr val="FFFF0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>
            <a:off x="3707904" y="3429000"/>
            <a:ext cx="432048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7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9051" r="13549" b="17450"/>
          <a:stretch/>
        </p:blipFill>
        <p:spPr>
          <a:xfrm>
            <a:off x="107504" y="1406083"/>
            <a:ext cx="4353908" cy="544238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t="10101" r="14611" b="20600"/>
          <a:stretch/>
        </p:blipFill>
        <p:spPr>
          <a:xfrm>
            <a:off x="4355976" y="1406083"/>
            <a:ext cx="4700241" cy="5442384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4046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DD: neoplasia della giunzione retto-sigma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15350"/>
          <a:stretch/>
        </p:blipFill>
        <p:spPr>
          <a:xfrm>
            <a:off x="24544" y="1628800"/>
            <a:ext cx="4612092" cy="410445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15351"/>
          <a:stretch/>
        </p:blipFill>
        <p:spPr>
          <a:xfrm>
            <a:off x="4596866" y="1628800"/>
            <a:ext cx="4547133" cy="4104456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0" y="4046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DD: neoplasia della giunzione retto-sigma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b="16001"/>
          <a:stretch/>
        </p:blipFill>
        <p:spPr>
          <a:xfrm>
            <a:off x="0" y="1556792"/>
            <a:ext cx="5395209" cy="4938560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0" y="404664"/>
            <a:ext cx="91440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DD: neoplasia della giunzione retto-sigma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t="21651" r="6984" b="14300"/>
          <a:stretch/>
        </p:blipFill>
        <p:spPr>
          <a:xfrm>
            <a:off x="5389568" y="2708920"/>
            <a:ext cx="3754432" cy="33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4451" r="2107" b="17850"/>
          <a:stretch/>
        </p:blipFill>
        <p:spPr>
          <a:xfrm>
            <a:off x="0" y="1556792"/>
            <a:ext cx="4490769" cy="46805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t="4850" r="3413" b="21651"/>
          <a:stretch/>
        </p:blipFill>
        <p:spPr>
          <a:xfrm>
            <a:off x="4427984" y="1556792"/>
            <a:ext cx="4670918" cy="468052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404664"/>
            <a:ext cx="9216008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DD: neoplasia dell’ampolla rettale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7" b="12144"/>
          <a:stretch/>
        </p:blipFill>
        <p:spPr>
          <a:xfrm>
            <a:off x="4577733" y="1631346"/>
            <a:ext cx="4566267" cy="435393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 b="13398"/>
          <a:stretch/>
        </p:blipFill>
        <p:spPr>
          <a:xfrm>
            <a:off x="0" y="1684078"/>
            <a:ext cx="4644007" cy="4309980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0" y="404664"/>
            <a:ext cx="9216008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DD: neoplasia dell’ampolla rettale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19264" r="2106" b="19818"/>
          <a:stretch/>
        </p:blipFill>
        <p:spPr>
          <a:xfrm>
            <a:off x="18458" y="1700808"/>
            <a:ext cx="4840538" cy="374441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" t="11551" r="4273" b="18373"/>
          <a:stretch/>
        </p:blipFill>
        <p:spPr>
          <a:xfrm>
            <a:off x="4868145" y="1652532"/>
            <a:ext cx="4248472" cy="381642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0" y="404664"/>
            <a:ext cx="9216008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DD: neoplasia dell’ampolla rettale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22701"/>
          <a:stretch/>
        </p:blipFill>
        <p:spPr>
          <a:xfrm>
            <a:off x="1765064" y="2060848"/>
            <a:ext cx="5663973" cy="3744416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-10953" y="692696"/>
            <a:ext cx="9216008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DD: neoplasia dell’ampolla rettale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E:\Gine 2013\placca retrocerv a ferro di cavallo FS-16357925.jpg"/>
          <p:cNvPicPr>
            <a:picLocks noChangeAspect="1" noChangeArrowheads="1"/>
          </p:cNvPicPr>
          <p:nvPr/>
        </p:nvPicPr>
        <p:blipFill>
          <a:blip r:embed="rId3" cstate="print"/>
          <a:srcRect t="9570" b="8984"/>
          <a:stretch>
            <a:fillRect/>
          </a:stretch>
        </p:blipFill>
        <p:spPr bwMode="auto">
          <a:xfrm>
            <a:off x="4491235" y="3068960"/>
            <a:ext cx="4652765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E:\Gine 2013\placca retrocerv a ferro di cavallo ax-16357836.jpg"/>
          <p:cNvPicPr>
            <a:picLocks noChangeAspect="1" noChangeArrowheads="1"/>
          </p:cNvPicPr>
          <p:nvPr/>
        </p:nvPicPr>
        <p:blipFill>
          <a:blip r:embed="rId4" cstate="print"/>
          <a:srcRect t="10347" b="11316"/>
          <a:stretch>
            <a:fillRect/>
          </a:stretch>
        </p:blipFill>
        <p:spPr bwMode="auto">
          <a:xfrm>
            <a:off x="-22516" y="1798272"/>
            <a:ext cx="4839635" cy="379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-8723" y="96446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Endometriosi del fornice </a:t>
            </a:r>
            <a:br>
              <a:rPr lang="it-IT" b="1" dirty="0" smtClean="0">
                <a:solidFill>
                  <a:srgbClr val="FFFF00"/>
                </a:solidFill>
              </a:rPr>
            </a:br>
            <a:r>
              <a:rPr lang="it-IT" b="1" dirty="0" smtClean="0">
                <a:solidFill>
                  <a:srgbClr val="FFFF00"/>
                </a:solidFill>
              </a:rPr>
              <a:t>vaginale posteriore</a:t>
            </a:r>
            <a:br>
              <a:rPr lang="it-IT" b="1" dirty="0" smtClean="0">
                <a:solidFill>
                  <a:srgbClr val="FFFF00"/>
                </a:solidFill>
              </a:rPr>
            </a:b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55938" y="2144264"/>
            <a:ext cx="3815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Morfologia a ferro di cavallo</a:t>
            </a:r>
            <a:endParaRPr lang="it-IT" sz="24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2063004" y="2924944"/>
            <a:ext cx="360040" cy="67134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t="9051" r="11860" b="17450"/>
          <a:stretch/>
        </p:blipFill>
        <p:spPr>
          <a:xfrm>
            <a:off x="8925" y="1119876"/>
            <a:ext cx="4464496" cy="5040560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8925" y="188640"/>
            <a:ext cx="9216008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DD: neoplasia dell’ampolla rettale dopo RT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39613" y="6309320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Stessa Paziente del caso precedente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0100"/>
          <a:stretch/>
        </p:blipFill>
        <p:spPr>
          <a:xfrm>
            <a:off x="4427984" y="1595070"/>
            <a:ext cx="4716016" cy="42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0" b="23351"/>
          <a:stretch/>
        </p:blipFill>
        <p:spPr>
          <a:xfrm>
            <a:off x="0" y="2276872"/>
            <a:ext cx="4665361" cy="29063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20601" r="2106" b="18500"/>
          <a:stretch/>
        </p:blipFill>
        <p:spPr>
          <a:xfrm>
            <a:off x="4644008" y="1794996"/>
            <a:ext cx="4499992" cy="3434204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-19270" y="639658"/>
            <a:ext cx="9216008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DD: neoplasia dell’ampolla rettale dopo RT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71800" y="5767348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Stessa Paziente del caso precedente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02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20600"/>
          <a:stretch/>
        </p:blipFill>
        <p:spPr>
          <a:xfrm>
            <a:off x="1619672" y="1484784"/>
            <a:ext cx="6169685" cy="4392488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0" y="476672"/>
            <a:ext cx="9216008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DD: neoplasia dell’ampolla rettale dopo RT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71800" y="6093296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Stessa Paziente del caso precedente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92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"/>
          <a:stretch/>
        </p:blipFill>
        <p:spPr>
          <a:xfrm>
            <a:off x="179512" y="1052736"/>
            <a:ext cx="874887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8336"/>
          <a:stretch/>
        </p:blipFill>
        <p:spPr>
          <a:xfrm>
            <a:off x="179512" y="692696"/>
            <a:ext cx="8676456" cy="55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30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Take-home </a:t>
            </a:r>
            <a:r>
              <a:rPr lang="it-IT" b="1" dirty="0" err="1" smtClean="0">
                <a:solidFill>
                  <a:srgbClr val="FFFF00"/>
                </a:solidFill>
              </a:rPr>
              <a:t>messages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132856"/>
            <a:ext cx="8100900" cy="4572000"/>
          </a:xfrm>
        </p:spPr>
        <p:txBody>
          <a:bodyPr/>
          <a:lstStyle/>
          <a:p>
            <a:r>
              <a:rPr lang="it-IT" sz="2400" dirty="0" smtClean="0"/>
              <a:t>Inquadramento clinico: fondamentale</a:t>
            </a:r>
          </a:p>
          <a:p>
            <a:r>
              <a:rPr lang="it-IT" sz="2400" dirty="0" smtClean="0"/>
              <a:t>Solo apparecchiature ad alto campo (&gt;1.5T)</a:t>
            </a:r>
          </a:p>
          <a:p>
            <a:r>
              <a:rPr lang="it-IT" sz="2400" dirty="0" smtClean="0"/>
              <a:t>Clinica indicando, gel nel colon distale e nell’ampolla rettale </a:t>
            </a:r>
          </a:p>
          <a:p>
            <a:r>
              <a:rPr lang="it-IT" sz="2400" dirty="0" smtClean="0"/>
              <a:t>Aumento dell’estensione della scansione se lesioni in sedi insolite</a:t>
            </a:r>
          </a:p>
          <a:p>
            <a:r>
              <a:rPr lang="it-IT" sz="2400" dirty="0" smtClean="0"/>
              <a:t>Sequenze aggiuntive-base e </a:t>
            </a:r>
            <a:r>
              <a:rPr lang="en-US" sz="2400" dirty="0"/>
              <a:t>“problem-solving</a:t>
            </a:r>
            <a:r>
              <a:rPr lang="en-US" sz="2400" dirty="0" smtClean="0"/>
              <a:t>” </a:t>
            </a:r>
            <a:r>
              <a:rPr lang="it-IT" sz="2400" dirty="0" smtClean="0"/>
              <a:t>se lesioni con caratteristiche aggressive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10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/>
          <a:stretch/>
        </p:blipFill>
        <p:spPr>
          <a:xfrm>
            <a:off x="27871" y="332656"/>
            <a:ext cx="9080633" cy="63367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617597" y="1715991"/>
            <a:ext cx="17532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13428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Endometriosi dei legamenti utero-sacrali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1" name="Picture 2" descr="C:\Documents and Settings\Silvia\Desktop\endo Bs 21.2\endo LUS sin.jpg"/>
          <p:cNvPicPr>
            <a:picLocks noChangeAspect="1" noChangeArrowheads="1"/>
          </p:cNvPicPr>
          <p:nvPr/>
        </p:nvPicPr>
        <p:blipFill>
          <a:blip r:embed="rId2" cstate="print"/>
          <a:srcRect t="8859" b="6978"/>
          <a:stretch>
            <a:fillRect/>
          </a:stretch>
        </p:blipFill>
        <p:spPr bwMode="auto">
          <a:xfrm>
            <a:off x="4321621" y="2708920"/>
            <a:ext cx="4449011" cy="3744416"/>
          </a:xfrm>
          <a:prstGeom prst="rect">
            <a:avLst/>
          </a:prstGeom>
          <a:noFill/>
        </p:spPr>
      </p:pic>
      <p:pic>
        <p:nvPicPr>
          <p:cNvPr id="14" name="Picture 5" descr="C:\Documents and Settings\Silvia\Desktop\endo Bs 21.2\endo LUS sin sag.jpg"/>
          <p:cNvPicPr>
            <a:picLocks noChangeAspect="1" noChangeArrowheads="1"/>
          </p:cNvPicPr>
          <p:nvPr/>
        </p:nvPicPr>
        <p:blipFill>
          <a:blip r:embed="rId3" cstate="print"/>
          <a:srcRect l="19453" r="14103"/>
          <a:stretch>
            <a:fillRect/>
          </a:stretch>
        </p:blipFill>
        <p:spPr bwMode="auto">
          <a:xfrm>
            <a:off x="395536" y="880724"/>
            <a:ext cx="3937241" cy="5925618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4553745" y="141277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LUS sinistro, segnale fibrotico, margini </a:t>
            </a:r>
            <a:r>
              <a:rPr lang="it-IT" sz="2400" dirty="0" err="1" smtClean="0"/>
              <a:t>spiculati</a:t>
            </a:r>
            <a:endParaRPr lang="it-IT" sz="2400" dirty="0"/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3419872" y="4401108"/>
            <a:ext cx="527118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8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Endometriosi intestinale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556792"/>
            <a:ext cx="7632848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È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forme</a:t>
            </a:r>
            <a:r>
              <a:rPr lang="en-US" sz="2400" dirty="0" smtClean="0"/>
              <a:t> </a:t>
            </a:r>
            <a:r>
              <a:rPr lang="en-US" sz="2400" dirty="0" err="1" smtClean="0"/>
              <a:t>più</a:t>
            </a:r>
            <a:r>
              <a:rPr lang="en-US" sz="2400" dirty="0" smtClean="0"/>
              <a:t> aggressive di DIE (deep infiltrating endometriosis) e </a:t>
            </a:r>
            <a:r>
              <a:rPr lang="en-US" sz="2400" dirty="0" err="1" smtClean="0"/>
              <a:t>più</a:t>
            </a:r>
            <a:r>
              <a:rPr lang="en-US" sz="2400" dirty="0" smtClean="0"/>
              <a:t> </a:t>
            </a:r>
            <a:r>
              <a:rPr lang="en-US" sz="2400" dirty="0" err="1" smtClean="0"/>
              <a:t>comuni</a:t>
            </a:r>
            <a:r>
              <a:rPr lang="en-US" sz="2400" dirty="0" smtClean="0"/>
              <a:t> di </a:t>
            </a:r>
            <a:r>
              <a:rPr lang="en-US" sz="2400" dirty="0" err="1" smtClean="0"/>
              <a:t>endometriosi</a:t>
            </a:r>
            <a:r>
              <a:rPr lang="en-US" sz="2400" dirty="0" smtClean="0"/>
              <a:t> extra-</a:t>
            </a:r>
            <a:r>
              <a:rPr lang="en-US" sz="2400" dirty="0" err="1" smtClean="0"/>
              <a:t>genitale</a:t>
            </a:r>
            <a:r>
              <a:rPr lang="en-US" sz="2400" dirty="0" smtClean="0"/>
              <a:t> (</a:t>
            </a:r>
            <a:r>
              <a:rPr lang="en-US" sz="2400" dirty="0" err="1" smtClean="0"/>
              <a:t>fino</a:t>
            </a:r>
            <a:r>
              <a:rPr lang="en-US" sz="2400" dirty="0" smtClean="0"/>
              <a:t> al 37</a:t>
            </a:r>
            <a:r>
              <a:rPr lang="en-US" sz="2400" dirty="0"/>
              <a:t>%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donne</a:t>
            </a:r>
            <a:r>
              <a:rPr lang="en-US" sz="2400" dirty="0" smtClean="0"/>
              <a:t> con DIE)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igma e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retto</a:t>
            </a:r>
            <a:r>
              <a:rPr lang="en-US" sz="2400" dirty="0" smtClean="0"/>
              <a:t> </a:t>
            </a:r>
            <a:r>
              <a:rPr lang="en-US" sz="2400" dirty="0" err="1" smtClean="0"/>
              <a:t>sedi</a:t>
            </a:r>
            <a:r>
              <a:rPr lang="en-US" sz="2400" dirty="0" smtClean="0"/>
              <a:t> </a:t>
            </a:r>
            <a:r>
              <a:rPr lang="en-US" sz="2400" dirty="0" err="1" smtClean="0"/>
              <a:t>più</a:t>
            </a:r>
            <a:r>
              <a:rPr lang="en-US" sz="2400" dirty="0" smtClean="0"/>
              <a:t> </a:t>
            </a:r>
            <a:r>
              <a:rPr lang="en-US" sz="2400" dirty="0" err="1" smtClean="0"/>
              <a:t>comuni</a:t>
            </a:r>
            <a:r>
              <a:rPr lang="en-US" sz="2400" dirty="0" smtClean="0"/>
              <a:t> (52–72%); </a:t>
            </a:r>
            <a:r>
              <a:rPr lang="en-US" sz="2400" dirty="0" err="1" smtClean="0"/>
              <a:t>impianti</a:t>
            </a:r>
            <a:r>
              <a:rPr lang="en-US" sz="2400" dirty="0" smtClean="0"/>
              <a:t> </a:t>
            </a:r>
            <a:r>
              <a:rPr lang="en-US" sz="2400" dirty="0" err="1" smtClean="0"/>
              <a:t>endometriosici</a:t>
            </a:r>
            <a:r>
              <a:rPr lang="en-US" sz="2400" dirty="0" smtClean="0"/>
              <a:t> </a:t>
            </a:r>
            <a:r>
              <a:rPr lang="en-US" sz="2400" dirty="0" err="1" smtClean="0"/>
              <a:t>possono</a:t>
            </a:r>
            <a:r>
              <a:rPr lang="en-US" sz="2400" dirty="0" smtClean="0"/>
              <a:t> </a:t>
            </a:r>
            <a:r>
              <a:rPr lang="en-US" sz="2400" dirty="0" err="1" smtClean="0"/>
              <a:t>interessare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tenue, in </a:t>
            </a:r>
            <a:r>
              <a:rPr lang="en-US" sz="2400" dirty="0" err="1" smtClean="0"/>
              <a:t>particolare</a:t>
            </a:r>
            <a:r>
              <a:rPr lang="en-US" sz="2400" dirty="0" smtClean="0"/>
              <a:t> </a:t>
            </a:r>
            <a:r>
              <a:rPr lang="en-US" sz="2400" dirty="0" err="1" smtClean="0"/>
              <a:t>l’ileo</a:t>
            </a:r>
            <a:r>
              <a:rPr lang="en-US" sz="2400" dirty="0" smtClean="0"/>
              <a:t> </a:t>
            </a:r>
            <a:r>
              <a:rPr lang="en-US" sz="2400" dirty="0" err="1" smtClean="0"/>
              <a:t>terminale</a:t>
            </a:r>
            <a:r>
              <a:rPr lang="en-US" sz="2400" dirty="0" smtClean="0"/>
              <a:t> (4.1–16.9%)</a:t>
            </a:r>
          </a:p>
          <a:p>
            <a:r>
              <a:rPr lang="en-US" sz="2400" dirty="0" smtClean="0"/>
              <a:t>DD </a:t>
            </a:r>
            <a:r>
              <a:rPr lang="en-US" sz="2400" dirty="0" err="1" smtClean="0"/>
              <a:t>altre</a:t>
            </a:r>
            <a:r>
              <a:rPr lang="en-US" sz="2400" dirty="0" smtClean="0"/>
              <a:t> </a:t>
            </a:r>
            <a:r>
              <a:rPr lang="en-US" sz="2400" dirty="0" err="1" smtClean="0"/>
              <a:t>malattie</a:t>
            </a:r>
            <a:r>
              <a:rPr lang="en-US" sz="2400" dirty="0" smtClean="0"/>
              <a:t> a </a:t>
            </a:r>
            <a:r>
              <a:rPr lang="en-US" sz="2400" dirty="0" err="1" smtClean="0"/>
              <a:t>sede</a:t>
            </a:r>
            <a:r>
              <a:rPr lang="en-US" sz="2400" dirty="0" smtClean="0"/>
              <a:t> </a:t>
            </a:r>
            <a:r>
              <a:rPr lang="en-US" sz="2400" dirty="0" err="1" smtClean="0"/>
              <a:t>colica</a:t>
            </a:r>
            <a:r>
              <a:rPr lang="en-US" sz="2400" dirty="0" smtClean="0"/>
              <a:t> (carcinoma) 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 smtClean="0"/>
              <a:t>ileale</a:t>
            </a:r>
            <a:r>
              <a:rPr lang="en-US" sz="2400" dirty="0" smtClean="0"/>
              <a:t> (</a:t>
            </a:r>
            <a:r>
              <a:rPr lang="en-US" sz="2400" dirty="0" err="1" smtClean="0"/>
              <a:t>carcinoide</a:t>
            </a:r>
            <a:r>
              <a:rPr lang="en-US" sz="2400" dirty="0" smtClean="0"/>
              <a:t>, </a:t>
            </a:r>
            <a:r>
              <a:rPr lang="en-US" sz="2400" dirty="0" err="1" smtClean="0"/>
              <a:t>linfoma</a:t>
            </a:r>
            <a:r>
              <a:rPr lang="en-US" sz="2400" dirty="0" smtClean="0"/>
              <a:t>, </a:t>
            </a:r>
            <a:r>
              <a:rPr lang="en-US" sz="2400" dirty="0" err="1" smtClean="0"/>
              <a:t>malattia</a:t>
            </a:r>
            <a:r>
              <a:rPr lang="en-US" sz="2400" dirty="0" smtClean="0"/>
              <a:t> di </a:t>
            </a:r>
            <a:r>
              <a:rPr lang="en-US" sz="2400" dirty="0" err="1" smtClean="0"/>
              <a:t>Behçet</a:t>
            </a:r>
            <a:r>
              <a:rPr lang="en-US" sz="2400" dirty="0" smtClean="0"/>
              <a:t>, </a:t>
            </a:r>
            <a:r>
              <a:rPr lang="en-US" sz="2400" dirty="0" err="1" smtClean="0"/>
              <a:t>morbo</a:t>
            </a:r>
            <a:r>
              <a:rPr lang="en-US" sz="2400" dirty="0" smtClean="0"/>
              <a:t> di Crohn, </a:t>
            </a:r>
            <a:r>
              <a:rPr lang="en-US" sz="2400" dirty="0" err="1" smtClean="0"/>
              <a:t>enterite</a:t>
            </a:r>
            <a:r>
              <a:rPr lang="en-US" sz="2400" dirty="0" smtClean="0"/>
              <a:t> TB) </a:t>
            </a:r>
          </a:p>
          <a:p>
            <a:r>
              <a:rPr lang="en-US" sz="2400" dirty="0" smtClean="0"/>
              <a:t>0.15%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Pazienti</a:t>
            </a:r>
            <a:r>
              <a:rPr lang="en-US" sz="2400" dirty="0" smtClean="0"/>
              <a:t> con </a:t>
            </a:r>
            <a:r>
              <a:rPr lang="en-US" sz="2400" dirty="0" err="1" smtClean="0"/>
              <a:t>endometriosi</a:t>
            </a:r>
            <a:r>
              <a:rPr lang="en-US" sz="2400" dirty="0" smtClean="0"/>
              <a:t> del tenue </a:t>
            </a:r>
            <a:r>
              <a:rPr lang="en-US" sz="2400" dirty="0" err="1" smtClean="0"/>
              <a:t>sviluppa</a:t>
            </a:r>
            <a:r>
              <a:rPr lang="en-US" sz="2400" dirty="0" smtClean="0"/>
              <a:t> </a:t>
            </a:r>
            <a:r>
              <a:rPr lang="en-US" sz="2400" dirty="0" err="1" smtClean="0"/>
              <a:t>un’ostruzione</a:t>
            </a:r>
            <a:r>
              <a:rPr lang="en-US" sz="2400" dirty="0"/>
              <a:t> </a:t>
            </a:r>
            <a:r>
              <a:rPr lang="en-US" sz="2400" dirty="0" err="1" smtClean="0"/>
              <a:t>intestinale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289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0487" y="836712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Endometriosi intestinale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2492896"/>
            <a:ext cx="8352928" cy="2153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it-IT" altLang="it-IT" sz="2400" dirty="0" smtClean="0"/>
              <a:t>Le lesioni </a:t>
            </a:r>
            <a:r>
              <a:rPr lang="it-IT" altLang="it-IT" sz="2400" dirty="0" err="1" smtClean="0"/>
              <a:t>endometriosiche</a:t>
            </a:r>
            <a:r>
              <a:rPr lang="it-IT" altLang="it-IT" sz="2400" dirty="0" smtClean="0"/>
              <a:t> che coinvolgono colon e retto sono spesso caratterizzate dal “</a:t>
            </a:r>
            <a:r>
              <a:rPr lang="it-IT" altLang="it-IT" sz="2400" b="1" dirty="0" err="1">
                <a:solidFill>
                  <a:srgbClr val="FFFF00"/>
                </a:solidFill>
              </a:rPr>
              <a:t>m</a:t>
            </a:r>
            <a:r>
              <a:rPr lang="it-IT" altLang="it-IT" sz="2400" b="1" dirty="0" err="1" smtClean="0">
                <a:solidFill>
                  <a:srgbClr val="FFFF00"/>
                </a:solidFill>
              </a:rPr>
              <a:t>ushroom</a:t>
            </a:r>
            <a:r>
              <a:rPr lang="it-IT" altLang="it-IT" sz="24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2400" b="1" dirty="0" err="1">
                <a:solidFill>
                  <a:srgbClr val="FFFF00"/>
                </a:solidFill>
              </a:rPr>
              <a:t>cup</a:t>
            </a:r>
            <a:r>
              <a:rPr lang="it-IT" altLang="it-IT" sz="2400" b="1" dirty="0">
                <a:solidFill>
                  <a:srgbClr val="FFFF00"/>
                </a:solidFill>
              </a:rPr>
              <a:t> </a:t>
            </a:r>
            <a:r>
              <a:rPr lang="it-IT" altLang="it-IT" sz="2400" b="1" dirty="0" err="1">
                <a:solidFill>
                  <a:srgbClr val="FFFF00"/>
                </a:solidFill>
              </a:rPr>
              <a:t>sign</a:t>
            </a:r>
            <a:r>
              <a:rPr lang="it-IT" altLang="it-IT" sz="2400" dirty="0" smtClean="0"/>
              <a:t>”: </a:t>
            </a:r>
          </a:p>
          <a:p>
            <a:pPr marL="342900" indent="-34290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it-IT" altLang="it-IT" sz="2400" dirty="0"/>
              <a:t>r</a:t>
            </a:r>
            <a:r>
              <a:rPr lang="it-IT" altLang="it-IT" sz="2400" dirty="0" smtClean="0"/>
              <a:t>etrazione della superficie esterna del segmento colpito</a:t>
            </a:r>
          </a:p>
          <a:p>
            <a:pPr marL="342900" indent="-34290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it-IT" altLang="it-IT" sz="2400" dirty="0" smtClean="0"/>
              <a:t>proliferazione della tonaca muscolare (</a:t>
            </a:r>
            <a:r>
              <a:rPr lang="it-IT" altLang="it-IT" sz="2400" dirty="0" err="1" smtClean="0"/>
              <a:t>ipointensa</a:t>
            </a:r>
            <a:r>
              <a:rPr lang="it-IT" altLang="it-IT" sz="2400" dirty="0" smtClean="0"/>
              <a:t> in T2) </a:t>
            </a:r>
          </a:p>
          <a:p>
            <a:pPr marL="342900" indent="-34290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it-IT" altLang="it-IT" sz="2400" dirty="0" smtClean="0"/>
              <a:t>edema </a:t>
            </a:r>
            <a:r>
              <a:rPr lang="it-IT" altLang="it-IT" sz="2400" dirty="0"/>
              <a:t>della sottomucosa </a:t>
            </a:r>
            <a:r>
              <a:rPr lang="it-IT" altLang="it-IT" sz="2400" dirty="0" smtClean="0"/>
              <a:t>(</a:t>
            </a:r>
            <a:r>
              <a:rPr lang="it-IT" altLang="it-IT" sz="2400" dirty="0" err="1" smtClean="0"/>
              <a:t>iperintensa</a:t>
            </a:r>
            <a:r>
              <a:rPr lang="it-IT" altLang="it-IT" sz="2400" dirty="0" smtClean="0"/>
              <a:t> in T2) </a:t>
            </a:r>
          </a:p>
          <a:p>
            <a:pPr marL="342900" indent="-342900">
              <a:lnSpc>
                <a:spcPct val="93000"/>
              </a:lnSpc>
              <a:buFont typeface="Arial" panose="020B0604020202020204" pitchFamily="34" charset="0"/>
              <a:buChar char="•"/>
            </a:pPr>
            <a:r>
              <a:rPr lang="it-IT" altLang="it-IT" sz="2400" dirty="0" smtClean="0"/>
              <a:t>mucosa integra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18651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Silvia\Desktop\endo Bs 21.2\endo RV infiltr retto.jpg"/>
          <p:cNvPicPr>
            <a:picLocks noChangeAspect="1" noChangeArrowheads="1"/>
          </p:cNvPicPr>
          <p:nvPr/>
        </p:nvPicPr>
        <p:blipFill>
          <a:blip r:embed="rId2" cstate="print"/>
          <a:srcRect l="9587" r="7727"/>
          <a:stretch>
            <a:fillRect/>
          </a:stretch>
        </p:blipFill>
        <p:spPr bwMode="auto">
          <a:xfrm>
            <a:off x="313856" y="1517521"/>
            <a:ext cx="4080145" cy="4934484"/>
          </a:xfrm>
          <a:prstGeom prst="rect">
            <a:avLst/>
          </a:prstGeom>
          <a:noFill/>
        </p:spPr>
      </p:pic>
      <p:pic>
        <p:nvPicPr>
          <p:cNvPr id="26627" name="Picture 3" descr="C:\Documents and Settings\Silvia\Desktop\endo Bs 21.2\endo sig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001" y="1987509"/>
            <a:ext cx="4464496" cy="4464496"/>
          </a:xfrm>
          <a:prstGeom prst="rect">
            <a:avLst/>
          </a:prstGeom>
          <a:noFill/>
        </p:spPr>
      </p:pic>
      <p:sp>
        <p:nvSpPr>
          <p:cNvPr id="4" name="Titolo 5"/>
          <p:cNvSpPr txBox="1">
            <a:spLocks/>
          </p:cNvSpPr>
          <p:nvPr/>
        </p:nvSpPr>
        <p:spPr>
          <a:xfrm>
            <a:off x="-251520" y="116632"/>
            <a:ext cx="9720064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Endometriosi della</a:t>
            </a:r>
            <a:r>
              <a:rPr kumimoji="0" lang="it-IT" sz="3600" b="1" i="0" u="none" strike="noStrike" kern="1200" cap="none" spc="-10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giunzione retto-sigmoidea</a:t>
            </a:r>
            <a:endParaRPr kumimoji="0" lang="it-IT" sz="3600" b="1" i="0" u="none" strike="noStrike" kern="1200" cap="none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6876256" y="4132824"/>
            <a:ext cx="576064" cy="8297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5220072" y="128791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400" dirty="0" err="1" smtClean="0"/>
              <a:t>Mushroom</a:t>
            </a:r>
            <a:r>
              <a:rPr lang="it-IT" altLang="it-IT" sz="2400" dirty="0" smtClean="0"/>
              <a:t> </a:t>
            </a:r>
            <a:r>
              <a:rPr lang="it-IT" altLang="it-IT" sz="2400" dirty="0" err="1"/>
              <a:t>cup</a:t>
            </a:r>
            <a:r>
              <a:rPr lang="it-IT" altLang="it-IT" sz="2400" dirty="0"/>
              <a:t> </a:t>
            </a:r>
            <a:r>
              <a:rPr lang="it-IT" altLang="it-IT" sz="2400" dirty="0" err="1"/>
              <a:t>sign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6334"/>
            <a:ext cx="5898069" cy="623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9" b="13038"/>
          <a:stretch/>
        </p:blipFill>
        <p:spPr>
          <a:xfrm>
            <a:off x="0" y="1706823"/>
            <a:ext cx="4693298" cy="36004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4" b="11407"/>
          <a:stretch/>
        </p:blipFill>
        <p:spPr>
          <a:xfrm>
            <a:off x="4499992" y="1700808"/>
            <a:ext cx="4615408" cy="3606415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755576" y="548680"/>
            <a:ext cx="77724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t-IT" b="1" dirty="0" smtClean="0">
                <a:solidFill>
                  <a:srgbClr val="FFFF00"/>
                </a:solidFill>
              </a:rPr>
              <a:t>Endometriosi dell’intestino tenue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3528" y="5544951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Diagnosi talora difficile: in assenza di lesioni tipiche, può insospettire la presenza di sangue </a:t>
            </a:r>
            <a:r>
              <a:rPr lang="it-IT" sz="2400" dirty="0" err="1" smtClean="0"/>
              <a:t>endoluminale</a:t>
            </a:r>
            <a:r>
              <a:rPr lang="it-IT" sz="2400" dirty="0" smtClean="0"/>
              <a:t> in sedi insolite (</a:t>
            </a:r>
            <a:r>
              <a:rPr lang="it-IT" sz="2400" dirty="0" err="1"/>
              <a:t>i</a:t>
            </a:r>
            <a:r>
              <a:rPr lang="it-IT" sz="2400" dirty="0" err="1" smtClean="0"/>
              <a:t>pointensità</a:t>
            </a:r>
            <a:r>
              <a:rPr lang="it-IT" sz="2400" dirty="0" smtClean="0"/>
              <a:t> e </a:t>
            </a:r>
            <a:r>
              <a:rPr lang="it-IT" sz="2400" dirty="0" err="1" smtClean="0"/>
              <a:t>shading</a:t>
            </a:r>
            <a:r>
              <a:rPr lang="it-IT" sz="2400" dirty="0" smtClean="0"/>
              <a:t> in T2!)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342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ersonalizzat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ersonalizzat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Personalizzato 4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725</TotalTime>
  <Words>587</Words>
  <Application>Microsoft Office PowerPoint</Application>
  <PresentationFormat>Presentazione su schermo (4:3)</PresentationFormat>
  <Paragraphs>75</Paragraphs>
  <Slides>36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36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Wingdings 2</vt:lpstr>
      <vt:lpstr>Wingdings 3</vt:lpstr>
      <vt:lpstr>Metro</vt:lpstr>
      <vt:lpstr>2_Metro</vt:lpstr>
      <vt:lpstr>Tema di Office</vt:lpstr>
      <vt:lpstr>Aspetto RM delle localizzazioni endometriosiche intestinali     </vt:lpstr>
      <vt:lpstr>Endometriosi del  compartimento posteriore </vt:lpstr>
      <vt:lpstr>Endometriosi del fornice  vaginale posteriore </vt:lpstr>
      <vt:lpstr>Endometriosi dei legamenti utero-sacrali</vt:lpstr>
      <vt:lpstr>Endometriosi intestinale</vt:lpstr>
      <vt:lpstr>Endometriosi intestinale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Endometriosi dell’appendice</vt:lpstr>
      <vt:lpstr>Endometriosi dell’appendice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Take-home messages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Radiolgia e diagnostica per immagini: modello dipartimentale</dc:title>
  <dc:creator>Magnaldi Silvia</dc:creator>
  <cp:lastModifiedBy>Silvia</cp:lastModifiedBy>
  <cp:revision>232</cp:revision>
  <dcterms:modified xsi:type="dcterms:W3CDTF">2020-06-19T15:34:30Z</dcterms:modified>
</cp:coreProperties>
</file>