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6"/>
  </p:notesMasterIdLst>
  <p:sldIdLst>
    <p:sldId id="842" r:id="rId2"/>
    <p:sldId id="1038" r:id="rId3"/>
    <p:sldId id="1018" r:id="rId4"/>
    <p:sldId id="1015" r:id="rId5"/>
    <p:sldId id="1016" r:id="rId6"/>
    <p:sldId id="1017" r:id="rId7"/>
    <p:sldId id="1019" r:id="rId8"/>
    <p:sldId id="1020" r:id="rId9"/>
    <p:sldId id="1021" r:id="rId10"/>
    <p:sldId id="1022" r:id="rId11"/>
    <p:sldId id="1023" r:id="rId12"/>
    <p:sldId id="1025" r:id="rId13"/>
    <p:sldId id="1026" r:id="rId14"/>
    <p:sldId id="1027" r:id="rId15"/>
    <p:sldId id="1024" r:id="rId16"/>
    <p:sldId id="1028" r:id="rId17"/>
    <p:sldId id="1029" r:id="rId18"/>
    <p:sldId id="1030" r:id="rId19"/>
    <p:sldId id="1031" r:id="rId20"/>
    <p:sldId id="1037" r:id="rId21"/>
    <p:sldId id="988" r:id="rId22"/>
    <p:sldId id="963" r:id="rId23"/>
    <p:sldId id="1003" r:id="rId24"/>
    <p:sldId id="1006" r:id="rId25"/>
    <p:sldId id="980" r:id="rId26"/>
    <p:sldId id="939" r:id="rId27"/>
    <p:sldId id="941" r:id="rId28"/>
    <p:sldId id="1009" r:id="rId29"/>
    <p:sldId id="1010" r:id="rId30"/>
    <p:sldId id="1011" r:id="rId31"/>
    <p:sldId id="1012" r:id="rId32"/>
    <p:sldId id="1013" r:id="rId33"/>
    <p:sldId id="967" r:id="rId34"/>
    <p:sldId id="1014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4575" autoAdjust="0"/>
  </p:normalViewPr>
  <p:slideViewPr>
    <p:cSldViewPr>
      <p:cViewPr varScale="1">
        <p:scale>
          <a:sx n="79" d="100"/>
          <a:sy n="79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57"/>
    </p:cViewPr>
  </p:sorterViewPr>
  <p:notesViewPr>
    <p:cSldViewPr>
      <p:cViewPr varScale="1">
        <p:scale>
          <a:sx n="52" d="100"/>
          <a:sy n="52" d="100"/>
        </p:scale>
        <p:origin x="-25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70DB-D799-4383-8B0E-218229C21B71}" type="datetimeFigureOut">
              <a:rPr lang="it-IT" smtClean="0"/>
              <a:pPr/>
              <a:t>26/12/2020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BA53-B264-48DD-92F8-04B8904EB1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703A8B-D9B9-4CE9-B481-EBFA83D22B8F}" type="slidenum">
              <a:rPr lang="en-US" altLang="it-IT"/>
              <a:pPr/>
              <a:t>25</a:t>
            </a:fld>
            <a:endParaRPr lang="en-US" altLang="it-IT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9917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>
            <a:normAutofit lnSpcReduction="10000"/>
          </a:bodyPr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it-IT" sz="2000">
                <a:latin typeface="Arial" panose="020B0604020202020204" pitchFamily="34" charset="0"/>
                <a:cs typeface="Baekmuk Gulim" charset="0"/>
              </a:rPr>
              <a:t>(a) Underdevelopment results from an arrest in the embryologic development in the first stage, with underdevelopment of one or both right and left primitive uterus, cervix, and vagina: agenesis/hypoplasia (Class I) and unicornuate with or without a rudimentary horn (Class II). (b) Nonfusion anomalies results from an arrest in embryologic development in the second stage or a failure of midline fusion of the separate primitive right and left uterus, cervix, and vagina: uterine didelphys (Class III) and bicornuate or bicornuate bicollis uterus (Class IV). (c) Nondegeneration anomalies results from an arrest in embryologic development in the third stage or a failure of degeneration of the midline fused portion of the uterus, cervix, and vagina: septate uterus (Class V) and arcuate uterus (Class VI).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it-IT" sz="2000">
                <a:latin typeface="Arial" panose="020B0604020202020204" pitchFamily="34" charset="0"/>
                <a:cs typeface="Baekmuk Gulim" charset="0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476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85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26/12/2020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8" Target="../media/image49.png" Type="http://schemas.openxmlformats.org/officeDocument/2006/relationships/image"/><Relationship Id="rId3" Target="../media/image44.png" Type="http://schemas.openxmlformats.org/officeDocument/2006/relationships/image"/><Relationship Id="rId7" Target="../media/image48.pn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7.png" Type="http://schemas.openxmlformats.org/officeDocument/2006/relationships/image"/><Relationship Id="rId5" Target="../media/image46.png" Type="http://schemas.openxmlformats.org/officeDocument/2006/relationships/image"/><Relationship Id="rId4" Target="../media/image45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738" y="2852936"/>
            <a:ext cx="8205148" cy="1975104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Algie addominali catameniali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0292" y="908720"/>
            <a:ext cx="7772400" cy="15087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Silvia </a:t>
            </a:r>
            <a:r>
              <a:rPr lang="it-IT" sz="2800" dirty="0" err="1" smtClean="0"/>
              <a:t>Magnaldi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698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0" y="424093"/>
            <a:ext cx="4644200" cy="29486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8790"/>
          <a:stretch/>
        </p:blipFill>
        <p:spPr>
          <a:xfrm>
            <a:off x="4499800" y="424093"/>
            <a:ext cx="4644200" cy="28800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0" y="3504673"/>
            <a:ext cx="4644200" cy="29486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 b="17548"/>
          <a:stretch/>
        </p:blipFill>
        <p:spPr>
          <a:xfrm>
            <a:off x="4498601" y="3504673"/>
            <a:ext cx="4644200" cy="29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199"/>
            <a:ext cx="4613320" cy="46133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80" y="1344199"/>
            <a:ext cx="4613320" cy="46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07064" cy="46070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36" y="1340768"/>
            <a:ext cx="4607064" cy="46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3" y="1268760"/>
            <a:ext cx="4680520" cy="46805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268760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650682" cy="46506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18" y="1196752"/>
            <a:ext cx="4650682" cy="46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4633037" cy="46330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63" y="1268758"/>
            <a:ext cx="4633037" cy="46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19"/>
            <a:ext cx="4658341" cy="46583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23" y="1339383"/>
            <a:ext cx="4659677" cy="46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2400" cy="9144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Algoritmo diagnostico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5332" y="2304039"/>
            <a:ext cx="8136904" cy="4572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L’aspetto delle strutture endopelviche è normale?</a:t>
            </a:r>
          </a:p>
          <a:p>
            <a:r>
              <a:rPr lang="it-IT" sz="2800" dirty="0" smtClean="0"/>
              <a:t>Se c’è qualche anomalia, è possibile definirne la sede anatomica e l’organo </a:t>
            </a:r>
            <a:r>
              <a:rPr lang="it-IT" sz="2800" dirty="0" smtClean="0"/>
              <a:t>d’origine </a:t>
            </a:r>
            <a:r>
              <a:rPr lang="it-IT" sz="2800" dirty="0" smtClean="0"/>
              <a:t>(immagini-chiave)?</a:t>
            </a:r>
            <a:endParaRPr lang="it-IT" sz="2800" dirty="0" smtClean="0"/>
          </a:p>
          <a:p>
            <a:r>
              <a:rPr lang="it-IT" sz="2800" dirty="0" smtClean="0"/>
              <a:t>Caratteristiche </a:t>
            </a:r>
            <a:r>
              <a:rPr lang="it-IT" sz="2800" dirty="0" smtClean="0"/>
              <a:t>morfologiche e segnale</a:t>
            </a:r>
            <a:endParaRPr lang="it-IT" sz="2800" dirty="0" smtClean="0"/>
          </a:p>
          <a:p>
            <a:r>
              <a:rPr lang="it-IT" sz="2800" dirty="0" smtClean="0"/>
              <a:t>D</a:t>
            </a:r>
            <a:r>
              <a:rPr lang="it-IT" sz="2800" dirty="0" smtClean="0"/>
              <a:t>iagnosi</a:t>
            </a:r>
            <a:endParaRPr lang="it-IT" sz="2800" dirty="0" smtClean="0"/>
          </a:p>
          <a:p>
            <a:pPr marL="68580" indent="0">
              <a:buNone/>
            </a:pPr>
            <a:r>
              <a:rPr lang="it-IT" sz="2800" dirty="0" smtClean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504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8413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Sede anatomica (compartimento)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920" y="1180878"/>
            <a:ext cx="8424936" cy="4572000"/>
          </a:xfrm>
        </p:spPr>
        <p:txBody>
          <a:bodyPr/>
          <a:lstStyle/>
          <a:p>
            <a:pPr marL="6858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1403648" y="1844824"/>
            <a:ext cx="6264696" cy="397753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200154" y="6036674"/>
            <a:ext cx="24224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Compartimento medio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81008"/>
            <a:ext cx="7772400" cy="9144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Organo </a:t>
            </a:r>
            <a:r>
              <a:rPr lang="it-IT" b="1" dirty="0" smtClean="0">
                <a:solidFill>
                  <a:srgbClr val="FFFF00"/>
                </a:solidFill>
              </a:rPr>
              <a:t>coinvolto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572000"/>
          </a:xfrm>
        </p:spPr>
        <p:txBody>
          <a:bodyPr/>
          <a:lstStyle/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513" y="5661248"/>
            <a:ext cx="910838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U</a:t>
            </a:r>
            <a:r>
              <a:rPr lang="it-IT" b="1" dirty="0" smtClean="0">
                <a:solidFill>
                  <a:schemeClr val="bg1"/>
                </a:solidFill>
              </a:rPr>
              <a:t>tero diviso in due metà dal segnale simile (entrambe con normale anatomia zonale), la destra “banana-</a:t>
            </a:r>
            <a:r>
              <a:rPr lang="it-IT" b="1" dirty="0" err="1" smtClean="0">
                <a:solidFill>
                  <a:schemeClr val="bg1"/>
                </a:solidFill>
              </a:rPr>
              <a:t>like</a:t>
            </a:r>
            <a:r>
              <a:rPr lang="it-IT" b="1" dirty="0" smtClean="0">
                <a:solidFill>
                  <a:schemeClr val="bg1"/>
                </a:solidFill>
              </a:rPr>
              <a:t>” (freccia verde) e la sinistra (frecce gialle) di dimensioni ridotte, non comunicante con la cavità endometriale destra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0" y="902879"/>
            <a:ext cx="4607064" cy="46070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32514" y="1866072"/>
            <a:ext cx="4501323" cy="2857949"/>
          </a:xfrm>
          <a:prstGeom prst="rect">
            <a:avLst/>
          </a:prstGeom>
        </p:spPr>
      </p:pic>
      <p:sp>
        <p:nvSpPr>
          <p:cNvPr id="10" name="Freccia a sinistra 9"/>
          <p:cNvSpPr/>
          <p:nvPr/>
        </p:nvSpPr>
        <p:spPr>
          <a:xfrm rot="1476089">
            <a:off x="7623457" y="3163942"/>
            <a:ext cx="656511" cy="108425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 rot="18243416">
            <a:off x="2030536" y="2678907"/>
            <a:ext cx="664980" cy="1546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 rot="1748127" flipV="1">
            <a:off x="3203477" y="3143514"/>
            <a:ext cx="489909" cy="125794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7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9144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Anamnesi e clinica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2492896"/>
            <a:ext cx="7772400" cy="4572000"/>
          </a:xfrm>
        </p:spPr>
        <p:txBody>
          <a:bodyPr/>
          <a:lstStyle/>
          <a:p>
            <a:r>
              <a:rPr lang="it-IT" dirty="0" smtClean="0"/>
              <a:t>28 anni</a:t>
            </a:r>
          </a:p>
          <a:p>
            <a:r>
              <a:rPr lang="it-IT" dirty="0" smtClean="0"/>
              <a:t>Da sempre dismenorrea e algie addominali catameniali ai quadranti addominali inferiori</a:t>
            </a:r>
          </a:p>
          <a:p>
            <a:r>
              <a:rPr lang="it-IT" dirty="0" smtClean="0"/>
              <a:t>Un aborto</a:t>
            </a:r>
          </a:p>
          <a:p>
            <a:r>
              <a:rPr lang="it-IT" dirty="0" smtClean="0"/>
              <a:t>Desiderio di prole</a:t>
            </a:r>
          </a:p>
        </p:txBody>
      </p:sp>
    </p:spTree>
    <p:extLst>
      <p:ext uri="{BB962C8B-B14F-4D97-AF65-F5344CB8AC3E}">
        <p14:creationId xmlns:p14="http://schemas.microsoft.com/office/powerpoint/2010/main" val="2488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304" y="980728"/>
            <a:ext cx="7772400" cy="9144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D</a:t>
            </a:r>
            <a:r>
              <a:rPr lang="it-IT" b="1" dirty="0" smtClean="0">
                <a:solidFill>
                  <a:srgbClr val="FFFF00"/>
                </a:solidFill>
              </a:rPr>
              <a:t>iagnosi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0832" y="2132856"/>
            <a:ext cx="7848872" cy="4572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Anomalia dello sviluppo uterino (utero unicorne destro) ed abbozzo uterino sinistro con cavità uterina non comunicante (II ASRM o U4 ESHRE/ESGE)</a:t>
            </a:r>
          </a:p>
          <a:p>
            <a:r>
              <a:rPr lang="it-IT" sz="2800" dirty="0" smtClean="0"/>
              <a:t>Cervice unica, normale</a:t>
            </a:r>
          </a:p>
          <a:p>
            <a:r>
              <a:rPr lang="it-IT" sz="2800" dirty="0" smtClean="0"/>
              <a:t>Vagina unica, normale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11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3568" y="2924944"/>
            <a:ext cx="8147248" cy="4572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maggior parte riguarda l’utero</a:t>
            </a:r>
          </a:p>
          <a:p>
            <a:r>
              <a:rPr lang="it-IT" sz="2800" dirty="0" smtClean="0"/>
              <a:t>Meno spesso sono descritte anomalie della cervice, della vagina, della vulva e delle tube, senza e con associate malformazioni delle ovaie, dell’apparato urinario, dello scheletro e di altri organi</a:t>
            </a:r>
            <a:endParaRPr lang="it-IT" sz="2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1520" y="908720"/>
            <a:ext cx="8669928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b="1" dirty="0" smtClean="0">
                <a:solidFill>
                  <a:srgbClr val="FFFF00"/>
                </a:solidFill>
                <a:ea typeface="MS PGothic" pitchFamily="34" charset="-128"/>
              </a:rPr>
              <a:t>Anomalie </a:t>
            </a:r>
            <a:r>
              <a:rPr lang="de-DE" b="1" dirty="0" err="1" smtClean="0">
                <a:solidFill>
                  <a:srgbClr val="FFFF00"/>
                </a:solidFill>
                <a:ea typeface="MS PGothic" pitchFamily="34" charset="-128"/>
              </a:rPr>
              <a:t>congenite</a:t>
            </a:r>
            <a:r>
              <a:rPr lang="de-DE" b="1" dirty="0" smtClean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a typeface="MS PGothic" pitchFamily="34" charset="-128"/>
              </a:rPr>
              <a:t>dellʼapparato</a:t>
            </a:r>
            <a:r>
              <a:rPr lang="de-DE" b="1" dirty="0" smtClean="0">
                <a:solidFill>
                  <a:srgbClr val="FFFF00"/>
                </a:solidFill>
                <a:ea typeface="MS PGothic" pitchFamily="34" charset="-128"/>
              </a:rPr>
              <a:t> genitale </a:t>
            </a:r>
            <a:r>
              <a:rPr lang="de-DE" b="1" dirty="0" err="1" smtClean="0">
                <a:solidFill>
                  <a:srgbClr val="FFFF00"/>
                </a:solidFill>
                <a:ea typeface="MS PGothic" pitchFamily="34" charset="-128"/>
              </a:rPr>
              <a:t>femminile</a:t>
            </a:r>
            <a:endParaRPr lang="de-DE" b="1" dirty="0" smtClean="0">
              <a:solidFill>
                <a:srgbClr val="FFFF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446843" y="1772816"/>
            <a:ext cx="3373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Dotto di Müller (uno per lato), che dà origine alle tube (1/3 superiore), all’utero (1/3 medio) ed alla vagina (1/3 inferiore)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46843" y="4892967"/>
            <a:ext cx="3301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Dotto di Wolff (uno per lato) destinato al riassorbimento nella ♀</a:t>
            </a:r>
            <a:endParaRPr lang="it-IT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6872" y="116632"/>
            <a:ext cx="91440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b="1" dirty="0" err="1" smtClean="0">
                <a:solidFill>
                  <a:srgbClr val="FFFF00"/>
                </a:solidFill>
                <a:ea typeface="MS PGothic" pitchFamily="34" charset="-128"/>
              </a:rPr>
              <a:t>Sviluppo</a:t>
            </a:r>
            <a:r>
              <a:rPr lang="de-DE" b="1" dirty="0" smtClean="0">
                <a:solidFill>
                  <a:srgbClr val="FFFF00"/>
                </a:solidFill>
                <a:ea typeface="MS PGothic" pitchFamily="34" charset="-128"/>
              </a:rPr>
              <a:t> (</a:t>
            </a:r>
            <a:r>
              <a:rPr lang="de-DE" b="1" dirty="0" err="1" smtClean="0">
                <a:solidFill>
                  <a:srgbClr val="FFFF00"/>
                </a:solidFill>
                <a:ea typeface="MS PGothic" pitchFamily="34" charset="-128"/>
              </a:rPr>
              <a:t>embriologia</a:t>
            </a:r>
            <a:r>
              <a:rPr lang="de-DE" b="1" dirty="0" smtClean="0">
                <a:solidFill>
                  <a:srgbClr val="FFFF00"/>
                </a:solidFill>
                <a:ea typeface="MS PGothic" pitchFamily="34" charset="-128"/>
              </a:rPr>
              <a:t>) </a:t>
            </a:r>
            <a:r>
              <a:rPr lang="de-DE" b="1" dirty="0" err="1" smtClean="0">
                <a:solidFill>
                  <a:srgbClr val="FFFF00"/>
                </a:solidFill>
                <a:ea typeface="MS PGothic" pitchFamily="34" charset="-128"/>
              </a:rPr>
              <a:t>dellʼapparato</a:t>
            </a:r>
            <a:r>
              <a:rPr lang="de-DE" b="1" dirty="0" smtClean="0">
                <a:solidFill>
                  <a:srgbClr val="FFFF00"/>
                </a:solidFill>
                <a:ea typeface="MS PGothic" pitchFamily="34" charset="-128"/>
              </a:rPr>
              <a:t> genitale </a:t>
            </a:r>
            <a:r>
              <a:rPr lang="de-DE" b="1" dirty="0" err="1" smtClean="0">
                <a:solidFill>
                  <a:srgbClr val="FFFF00"/>
                </a:solidFill>
                <a:ea typeface="MS PGothic" pitchFamily="34" charset="-128"/>
              </a:rPr>
              <a:t>femminile</a:t>
            </a:r>
            <a:endParaRPr lang="de-DE" b="1" dirty="0" smtClean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6050"/>
            <a:ext cx="3877216" cy="4906060"/>
          </a:xfrm>
          <a:prstGeom prst="rect">
            <a:avLst/>
          </a:prstGeom>
        </p:spPr>
      </p:pic>
      <p:sp>
        <p:nvSpPr>
          <p:cNvPr id="24" name="Stella a 5 punte 23"/>
          <p:cNvSpPr/>
          <p:nvPr/>
        </p:nvSpPr>
        <p:spPr>
          <a:xfrm>
            <a:off x="2627784" y="3789040"/>
            <a:ext cx="194320" cy="194320"/>
          </a:xfrm>
          <a:prstGeom prst="star5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tella a 5 punte 24"/>
          <p:cNvSpPr/>
          <p:nvPr/>
        </p:nvSpPr>
        <p:spPr>
          <a:xfrm>
            <a:off x="2267744" y="3810744"/>
            <a:ext cx="197637" cy="194320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5 punte 25"/>
          <p:cNvSpPr/>
          <p:nvPr/>
        </p:nvSpPr>
        <p:spPr>
          <a:xfrm>
            <a:off x="5238730" y="1860322"/>
            <a:ext cx="194320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onnettore 26"/>
          <p:cNvSpPr/>
          <p:nvPr/>
        </p:nvSpPr>
        <p:spPr>
          <a:xfrm flipH="1">
            <a:off x="2754660" y="4813012"/>
            <a:ext cx="134888" cy="14713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onnettore 28"/>
          <p:cNvSpPr/>
          <p:nvPr/>
        </p:nvSpPr>
        <p:spPr>
          <a:xfrm flipH="1">
            <a:off x="2172203" y="4772000"/>
            <a:ext cx="144016" cy="16916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onnettore 29"/>
          <p:cNvSpPr/>
          <p:nvPr/>
        </p:nvSpPr>
        <p:spPr>
          <a:xfrm flipH="1">
            <a:off x="5263882" y="5046275"/>
            <a:ext cx="144016" cy="16916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2115578" y="2499102"/>
            <a:ext cx="8634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gonade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2627784" y="2831232"/>
            <a:ext cx="359358" cy="134362"/>
          </a:xfrm>
          <a:prstGeom prst="straightConnector1">
            <a:avLst/>
          </a:prstGeom>
          <a:ln>
            <a:solidFill>
              <a:srgbClr val="000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H="1">
            <a:off x="2172203" y="2831232"/>
            <a:ext cx="341653" cy="166628"/>
          </a:xfrm>
          <a:prstGeom prst="straightConnector1">
            <a:avLst/>
          </a:prstGeom>
          <a:ln>
            <a:solidFill>
              <a:srgbClr val="000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tella a 5 punte 37"/>
          <p:cNvSpPr/>
          <p:nvPr/>
        </p:nvSpPr>
        <p:spPr>
          <a:xfrm>
            <a:off x="2446522" y="4291372"/>
            <a:ext cx="194320" cy="194320"/>
          </a:xfrm>
          <a:prstGeom prst="star5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Stella a 5 punte 38"/>
          <p:cNvSpPr/>
          <p:nvPr/>
        </p:nvSpPr>
        <p:spPr>
          <a:xfrm>
            <a:off x="5213578" y="4004131"/>
            <a:ext cx="194320" cy="194320"/>
          </a:xfrm>
          <a:prstGeom prst="star5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5446843" y="3894147"/>
            <a:ext cx="337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Setto mediano destinato al riassorbimento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563888" y="611188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G.L.S.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Classificazioni più usate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3434" y="2132856"/>
            <a:ext cx="7631856" cy="4392488"/>
          </a:xfrm>
        </p:spPr>
        <p:txBody>
          <a:bodyPr>
            <a:normAutofit/>
          </a:bodyPr>
          <a:lstStyle/>
          <a:p>
            <a:r>
              <a:rPr lang="it-IT" sz="2800" dirty="0"/>
              <a:t>D</a:t>
            </a:r>
            <a:r>
              <a:rPr lang="it-IT" sz="2800" dirty="0" smtClean="0"/>
              <a:t>ell’ASRM </a:t>
            </a:r>
            <a:r>
              <a:rPr lang="it-IT" sz="2800" dirty="0" smtClean="0"/>
              <a:t>(American  Society of </a:t>
            </a:r>
            <a:r>
              <a:rPr lang="it-IT" sz="2800" dirty="0" err="1" smtClean="0"/>
              <a:t>Reproductive</a:t>
            </a:r>
            <a:r>
              <a:rPr lang="it-IT" sz="2800" dirty="0" smtClean="0"/>
              <a:t> Medicine, precedentemente nota come </a:t>
            </a:r>
            <a:r>
              <a:rPr lang="it-IT" sz="2800" dirty="0" smtClean="0"/>
              <a:t>ASF)</a:t>
            </a:r>
          </a:p>
          <a:p>
            <a:r>
              <a:rPr lang="it-IT" sz="2800" dirty="0" smtClean="0"/>
              <a:t>Dell’ESHRE/ESGE </a:t>
            </a:r>
            <a:r>
              <a:rPr lang="it-IT" sz="2800" dirty="0" smtClean="0"/>
              <a:t>(</a:t>
            </a:r>
            <a:r>
              <a:rPr lang="it-IT" sz="2800" dirty="0" err="1" smtClean="0"/>
              <a:t>European</a:t>
            </a:r>
            <a:r>
              <a:rPr lang="it-IT" sz="2800" dirty="0" smtClean="0"/>
              <a:t> Society of Human </a:t>
            </a:r>
            <a:r>
              <a:rPr lang="it-IT" sz="2800" dirty="0" err="1" smtClean="0"/>
              <a:t>Reproduction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Embriology</a:t>
            </a:r>
            <a:r>
              <a:rPr lang="it-IT" sz="2800" dirty="0"/>
              <a:t>/</a:t>
            </a:r>
            <a:r>
              <a:rPr lang="it-IT" sz="2800" dirty="0" err="1" smtClean="0"/>
              <a:t>European</a:t>
            </a:r>
            <a:r>
              <a:rPr lang="it-IT" sz="2800" dirty="0" smtClean="0"/>
              <a:t> Society of </a:t>
            </a:r>
            <a:r>
              <a:rPr lang="it-IT" sz="2800" dirty="0" err="1" smtClean="0"/>
              <a:t>Gynecologic</a:t>
            </a:r>
            <a:r>
              <a:rPr lang="it-IT" sz="2800" dirty="0" smtClean="0"/>
              <a:t> </a:t>
            </a:r>
            <a:r>
              <a:rPr lang="it-IT" sz="2800" dirty="0" err="1" smtClean="0"/>
              <a:t>Endoscopy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Nessuna soddisfa tutti criteri necessari; la prima è più usata perché introdotta da più tempo </a:t>
            </a:r>
          </a:p>
          <a:p>
            <a:endParaRPr lang="it-IT" sz="2200" dirty="0"/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619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Classi (ASRM)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7704" y="1988840"/>
            <a:ext cx="6779096" cy="4572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I: agenesia/ipoplasia </a:t>
            </a:r>
            <a:r>
              <a:rPr lang="it-IT" sz="2800" dirty="0" smtClean="0"/>
              <a:t>uterina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II: unicorne/</a:t>
            </a:r>
            <a:r>
              <a:rPr lang="it-IT" sz="2800" b="1" dirty="0" err="1" smtClean="0">
                <a:solidFill>
                  <a:srgbClr val="FFFF00"/>
                </a:solidFill>
              </a:rPr>
              <a:t>unicolle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dirty="0" smtClean="0"/>
              <a:t>(circa 15%)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III: didelfo </a:t>
            </a:r>
            <a:r>
              <a:rPr lang="it-IT" sz="2800" dirty="0" smtClean="0"/>
              <a:t>(circa 7%)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IV: bicorne </a:t>
            </a:r>
            <a:r>
              <a:rPr lang="it-IT" sz="2800" dirty="0" smtClean="0"/>
              <a:t>(circa 25%)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V: setto </a:t>
            </a:r>
            <a:r>
              <a:rPr lang="it-IT" sz="2800" dirty="0" smtClean="0"/>
              <a:t>(circa 45%)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VI: arcuato </a:t>
            </a:r>
            <a:r>
              <a:rPr lang="it-IT" sz="2800" dirty="0" smtClean="0"/>
              <a:t>(circa 7%)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VII: a T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7591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260475" y="152400"/>
            <a:ext cx="71993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100"/>
              <a:t>Müllerian duct anomalies: Embryological development, classification, and MRI assessment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76056" y="449610"/>
            <a:ext cx="390166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1" dirty="0">
                <a:solidFill>
                  <a:srgbClr val="FFFF00"/>
                </a:solidFill>
                <a:latin typeface="+mj-lt"/>
              </a:rPr>
              <a:t>Journal of Magnetic Resonance Imaging, Volume: 41, Issue: 1, Pages: 1-12, First published: 07 October 2014, DOI: (10.1002/jmri.24771)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37"/>
            <a:ext cx="4386461" cy="685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782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6553"/>
            <a:ext cx="8981845" cy="64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8" cy="65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Parametri da includere </a:t>
            </a:r>
            <a:r>
              <a:rPr lang="it-IT" b="1" dirty="0">
                <a:solidFill>
                  <a:srgbClr val="FFFF00"/>
                </a:solidFill>
              </a:rPr>
              <a:t>n</a:t>
            </a:r>
            <a:r>
              <a:rPr lang="it-IT" b="1" dirty="0" smtClean="0">
                <a:solidFill>
                  <a:srgbClr val="FFFF00"/>
                </a:solidFill>
              </a:rPr>
              <a:t>el referto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74085"/>
            <a:ext cx="8060432" cy="4572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Agenesia/ipoplasia: l’individuazione dell’utero può essere difficile</a:t>
            </a:r>
          </a:p>
          <a:p>
            <a:pPr lvl="1"/>
            <a:r>
              <a:rPr lang="it-IT" sz="2400" dirty="0"/>
              <a:t>m</a:t>
            </a:r>
            <a:r>
              <a:rPr lang="it-IT" sz="2400" dirty="0" smtClean="0"/>
              <a:t>isurare la lunghezza della vagina sul piano sagittale</a:t>
            </a:r>
          </a:p>
          <a:p>
            <a:r>
              <a:rPr lang="it-IT" sz="2400" dirty="0" smtClean="0"/>
              <a:t>Utero unicorne </a:t>
            </a:r>
          </a:p>
          <a:p>
            <a:pPr lvl="1"/>
            <a:r>
              <a:rPr lang="it-IT" sz="2400" dirty="0"/>
              <a:t>c</a:t>
            </a:r>
            <a:r>
              <a:rPr lang="it-IT" sz="2400" dirty="0" smtClean="0"/>
              <a:t>ercare i corni rudimentali </a:t>
            </a:r>
          </a:p>
          <a:p>
            <a:pPr lvl="1"/>
            <a:r>
              <a:rPr lang="it-IT" sz="2400" dirty="0" smtClean="0"/>
              <a:t>valutare la presenza o meno di comunicazione (misurandola) </a:t>
            </a:r>
            <a:endParaRPr lang="it-IT" sz="2400" dirty="0"/>
          </a:p>
          <a:p>
            <a:pPr lvl="1"/>
            <a:r>
              <a:rPr lang="it-IT" sz="2400" dirty="0"/>
              <a:t>v</a:t>
            </a:r>
            <a:r>
              <a:rPr lang="it-IT" sz="2400" dirty="0" smtClean="0"/>
              <a:t>alutare la presenza o meno di cavità endometriali/</a:t>
            </a:r>
            <a:r>
              <a:rPr lang="it-IT" sz="2400" dirty="0" err="1" smtClean="0"/>
              <a:t>ematometra</a:t>
            </a:r>
            <a:r>
              <a:rPr lang="it-IT" sz="2400" dirty="0" smtClean="0"/>
              <a:t> </a:t>
            </a:r>
          </a:p>
          <a:p>
            <a:pPr lvl="1"/>
            <a:r>
              <a:rPr lang="it-IT" sz="2400" dirty="0" smtClean="0"/>
              <a:t>descrivere i rapporti con l’uretere dal lato del corno rudimentale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3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988840"/>
            <a:ext cx="7236804" cy="4572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Utero bicorne</a:t>
            </a:r>
          </a:p>
          <a:p>
            <a:pPr lvl="1"/>
            <a:r>
              <a:rPr lang="it-IT" sz="2400" dirty="0" smtClean="0"/>
              <a:t>rientranza della superficie esterna del fondo &gt;1 cm </a:t>
            </a:r>
          </a:p>
          <a:p>
            <a:pPr lvl="1"/>
            <a:r>
              <a:rPr lang="it-IT" sz="2400" dirty="0" smtClean="0"/>
              <a:t>estensione </a:t>
            </a:r>
            <a:r>
              <a:rPr lang="it-IT" sz="2400" dirty="0"/>
              <a:t>della </a:t>
            </a:r>
            <a:r>
              <a:rPr lang="it-IT" sz="2400" dirty="0" smtClean="0"/>
              <a:t>separazione</a:t>
            </a:r>
          </a:p>
          <a:p>
            <a:r>
              <a:rPr lang="it-IT" sz="2400" dirty="0" smtClean="0"/>
              <a:t>Utero setto</a:t>
            </a:r>
          </a:p>
          <a:p>
            <a:pPr lvl="1"/>
            <a:r>
              <a:rPr lang="it-IT" sz="2400" dirty="0" smtClean="0"/>
              <a:t>fondo </a:t>
            </a:r>
            <a:r>
              <a:rPr lang="it-IT" sz="2400" dirty="0"/>
              <a:t>uterino </a:t>
            </a:r>
            <a:r>
              <a:rPr lang="it-IT" sz="2400" dirty="0" smtClean="0"/>
              <a:t>lievemente convesso, piatto o con rientranza </a:t>
            </a:r>
            <a:r>
              <a:rPr lang="it-IT" sz="2400" dirty="0"/>
              <a:t>della superficie esterna </a:t>
            </a:r>
            <a:r>
              <a:rPr lang="it-IT" sz="2400" dirty="0" smtClean="0"/>
              <a:t>&lt;1 cm </a:t>
            </a:r>
            <a:endParaRPr lang="it-IT" sz="2400" dirty="0"/>
          </a:p>
          <a:p>
            <a:pPr lvl="1"/>
            <a:r>
              <a:rPr lang="it-IT" sz="2400" dirty="0" smtClean="0"/>
              <a:t>lunghezza del setto</a:t>
            </a:r>
          </a:p>
          <a:p>
            <a:pPr lvl="1"/>
            <a:r>
              <a:rPr lang="it-IT" sz="2400" dirty="0" smtClean="0"/>
              <a:t>costituzione del setto 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Parametri da includere </a:t>
            </a:r>
            <a:r>
              <a:rPr lang="it-IT" b="1" dirty="0">
                <a:solidFill>
                  <a:srgbClr val="FFFF00"/>
                </a:solidFill>
              </a:rPr>
              <a:t>n</a:t>
            </a:r>
            <a:r>
              <a:rPr lang="it-IT" b="1" dirty="0" smtClean="0">
                <a:solidFill>
                  <a:srgbClr val="FFFF00"/>
                </a:solidFill>
              </a:rPr>
              <a:t>el referto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r="22681" b="22004"/>
          <a:stretch/>
        </p:blipFill>
        <p:spPr>
          <a:xfrm>
            <a:off x="0" y="1445665"/>
            <a:ext cx="3009094" cy="42959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744" b="21743"/>
          <a:stretch/>
        </p:blipFill>
        <p:spPr>
          <a:xfrm>
            <a:off x="2936809" y="1438498"/>
            <a:ext cx="3090420" cy="43103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744" b="21946"/>
          <a:stretch/>
        </p:blipFill>
        <p:spPr>
          <a:xfrm>
            <a:off x="6027229" y="1457727"/>
            <a:ext cx="3090420" cy="42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700808"/>
            <a:ext cx="7918648" cy="4572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Setti vaginali</a:t>
            </a:r>
          </a:p>
          <a:p>
            <a:pPr lvl="1"/>
            <a:r>
              <a:rPr lang="it-IT" sz="2400" dirty="0"/>
              <a:t>l</a:t>
            </a:r>
            <a:r>
              <a:rPr lang="it-IT" sz="2400" dirty="0" smtClean="0"/>
              <a:t>unghezza e decorso (longitudinale o trasversale)</a:t>
            </a:r>
          </a:p>
          <a:p>
            <a:pPr lvl="1"/>
            <a:r>
              <a:rPr lang="it-IT" sz="2400" dirty="0" smtClean="0"/>
              <a:t>spessore</a:t>
            </a:r>
          </a:p>
          <a:p>
            <a:pPr lvl="1"/>
            <a:r>
              <a:rPr lang="it-IT" sz="2400" dirty="0"/>
              <a:t>f</a:t>
            </a:r>
            <a:r>
              <a:rPr lang="it-IT" sz="2400" dirty="0" smtClean="0"/>
              <a:t>enestrazioni</a:t>
            </a:r>
          </a:p>
          <a:p>
            <a:r>
              <a:rPr lang="it-IT" sz="2400" dirty="0" smtClean="0"/>
              <a:t>Posizione anomala delle ovaie </a:t>
            </a:r>
          </a:p>
          <a:p>
            <a:pPr lvl="1"/>
            <a:r>
              <a:rPr lang="it-IT" sz="2400" dirty="0" smtClean="0"/>
              <a:t>al di sopra della linea che congiunge il promontorio sacrale con la sinfisi pubica oppure al di sopra della biforcazione delle arterie iliache</a:t>
            </a:r>
          </a:p>
          <a:p>
            <a:pPr lvl="1"/>
            <a:r>
              <a:rPr lang="it-IT" sz="2400" dirty="0"/>
              <a:t>r</a:t>
            </a:r>
            <a:r>
              <a:rPr lang="it-IT" sz="2400" dirty="0" smtClean="0"/>
              <a:t>aramente inguinali</a:t>
            </a:r>
          </a:p>
          <a:p>
            <a:pPr lvl="1"/>
            <a:r>
              <a:rPr lang="it-IT" sz="2400" dirty="0"/>
              <a:t>m</a:t>
            </a:r>
            <a:r>
              <a:rPr lang="it-IT" sz="2400" dirty="0" smtClean="0"/>
              <a:t>ono- o bilaterale</a:t>
            </a:r>
          </a:p>
          <a:p>
            <a:endParaRPr lang="it-IT" sz="24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Parametri da includere </a:t>
            </a:r>
            <a:r>
              <a:rPr lang="it-IT" b="1" dirty="0">
                <a:solidFill>
                  <a:srgbClr val="FFFF00"/>
                </a:solidFill>
              </a:rPr>
              <a:t>n</a:t>
            </a:r>
            <a:r>
              <a:rPr lang="it-IT" b="1" dirty="0" smtClean="0">
                <a:solidFill>
                  <a:srgbClr val="FFFF00"/>
                </a:solidFill>
              </a:rPr>
              <a:t>el referto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3688" y="2420888"/>
            <a:ext cx="6264696" cy="4572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Apparato urinario</a:t>
            </a:r>
          </a:p>
          <a:p>
            <a:pPr lvl="1"/>
            <a:r>
              <a:rPr lang="it-IT" sz="2400" dirty="0"/>
              <a:t>a</a:t>
            </a:r>
            <a:r>
              <a:rPr lang="it-IT" sz="2400" dirty="0" smtClean="0"/>
              <a:t>genesia reno-ureterale</a:t>
            </a:r>
          </a:p>
          <a:p>
            <a:pPr lvl="1"/>
            <a:r>
              <a:rPr lang="it-IT" sz="2400" dirty="0"/>
              <a:t>s</a:t>
            </a:r>
            <a:r>
              <a:rPr lang="it-IT" sz="2400" dirty="0" smtClean="0"/>
              <a:t>bocco ureterale ectopico</a:t>
            </a:r>
          </a:p>
          <a:p>
            <a:pPr lvl="1"/>
            <a:r>
              <a:rPr lang="it-IT" sz="2400" dirty="0"/>
              <a:t>r</a:t>
            </a:r>
            <a:r>
              <a:rPr lang="it-IT" sz="2400" dirty="0" smtClean="0"/>
              <a:t>esiduo ureterale in caso di agenesia renale</a:t>
            </a:r>
          </a:p>
          <a:p>
            <a:pPr lvl="1"/>
            <a:r>
              <a:rPr lang="it-IT" sz="2400" dirty="0"/>
              <a:t>r</a:t>
            </a:r>
            <a:r>
              <a:rPr lang="it-IT" sz="2400" dirty="0" smtClean="0"/>
              <a:t>ene pelvico</a:t>
            </a:r>
          </a:p>
          <a:p>
            <a:r>
              <a:rPr lang="it-IT" sz="2400" dirty="0" smtClean="0"/>
              <a:t>Anomalie scheletriche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Parametri da includere </a:t>
            </a:r>
            <a:r>
              <a:rPr lang="it-IT" b="1" dirty="0">
                <a:solidFill>
                  <a:srgbClr val="FFFF00"/>
                </a:solidFill>
              </a:rPr>
              <a:t>n</a:t>
            </a:r>
            <a:r>
              <a:rPr lang="it-IT" b="1" dirty="0" smtClean="0">
                <a:solidFill>
                  <a:srgbClr val="FFFF00"/>
                </a:solidFill>
              </a:rPr>
              <a:t>el referto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5736" y="2204864"/>
            <a:ext cx="6192688" cy="4572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Complicanze ostruttive </a:t>
            </a:r>
          </a:p>
          <a:p>
            <a:pPr lvl="1"/>
            <a:r>
              <a:rPr lang="it-IT" sz="2400" dirty="0" err="1"/>
              <a:t>e</a:t>
            </a:r>
            <a:r>
              <a:rPr lang="it-IT" sz="2400" dirty="0" err="1" smtClean="0"/>
              <a:t>matometra</a:t>
            </a:r>
            <a:r>
              <a:rPr lang="it-IT" sz="2400" dirty="0" smtClean="0"/>
              <a:t>/</a:t>
            </a:r>
            <a:r>
              <a:rPr lang="it-IT" sz="2400" dirty="0" err="1" smtClean="0"/>
              <a:t>piometra</a:t>
            </a:r>
            <a:endParaRPr lang="it-IT" sz="2400" dirty="0" smtClean="0"/>
          </a:p>
          <a:p>
            <a:pPr lvl="1"/>
            <a:r>
              <a:rPr lang="it-IT" sz="2400" dirty="0" err="1"/>
              <a:t>e</a:t>
            </a:r>
            <a:r>
              <a:rPr lang="it-IT" sz="2400" dirty="0" err="1" smtClean="0"/>
              <a:t>matocolpo</a:t>
            </a:r>
            <a:r>
              <a:rPr lang="it-IT" sz="2400" dirty="0" smtClean="0"/>
              <a:t>/</a:t>
            </a:r>
            <a:r>
              <a:rPr lang="it-IT" sz="2400" dirty="0" err="1" smtClean="0"/>
              <a:t>pioematocolpo</a:t>
            </a:r>
            <a:endParaRPr lang="it-IT" sz="2400" dirty="0" smtClean="0"/>
          </a:p>
          <a:p>
            <a:pPr lvl="1"/>
            <a:r>
              <a:rPr lang="it-IT" sz="2400" dirty="0" err="1" smtClean="0"/>
              <a:t>ematosalpinge</a:t>
            </a:r>
            <a:r>
              <a:rPr lang="it-IT" sz="2400" dirty="0" smtClean="0"/>
              <a:t>/piosalpinge</a:t>
            </a:r>
          </a:p>
          <a:p>
            <a:r>
              <a:rPr lang="it-IT" sz="2400" dirty="0" smtClean="0"/>
              <a:t>Complicanze a lungo termine</a:t>
            </a:r>
          </a:p>
          <a:p>
            <a:pPr lvl="1"/>
            <a:r>
              <a:rPr lang="it-IT" sz="2400" dirty="0"/>
              <a:t>e</a:t>
            </a:r>
            <a:r>
              <a:rPr lang="it-IT" sz="2400" dirty="0" smtClean="0"/>
              <a:t>ndometriosi</a:t>
            </a:r>
          </a:p>
          <a:p>
            <a:pPr lvl="1"/>
            <a:r>
              <a:rPr lang="it-IT" sz="2400" dirty="0" smtClean="0"/>
              <a:t>aderenze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Parametri da includere </a:t>
            </a:r>
            <a:r>
              <a:rPr lang="it-IT" b="1" dirty="0">
                <a:solidFill>
                  <a:srgbClr val="FFFF00"/>
                </a:solidFill>
              </a:rPr>
              <a:t>n</a:t>
            </a:r>
            <a:r>
              <a:rPr lang="it-IT" b="1" dirty="0" smtClean="0">
                <a:solidFill>
                  <a:srgbClr val="FFFF00"/>
                </a:solidFill>
              </a:rPr>
              <a:t>el referto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9" y="2868191"/>
            <a:ext cx="4320480" cy="234459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-554" b="27744"/>
          <a:stretch/>
        </p:blipFill>
        <p:spPr>
          <a:xfrm>
            <a:off x="4770507" y="3294366"/>
            <a:ext cx="4283968" cy="14922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3720" b="25105"/>
          <a:stretch/>
        </p:blipFill>
        <p:spPr>
          <a:xfrm>
            <a:off x="4923618" y="332656"/>
            <a:ext cx="4161397" cy="12434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b="26414"/>
          <a:stretch/>
        </p:blipFill>
        <p:spPr>
          <a:xfrm>
            <a:off x="86267" y="199881"/>
            <a:ext cx="4674285" cy="12271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/>
          <a:srcRect l="3392" r="5679" b="26596"/>
          <a:stretch/>
        </p:blipFill>
        <p:spPr>
          <a:xfrm>
            <a:off x="82819" y="1518051"/>
            <a:ext cx="4032448" cy="12109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/>
          <a:srcRect b="21984"/>
          <a:stretch/>
        </p:blipFill>
        <p:spPr>
          <a:xfrm>
            <a:off x="4860032" y="4907063"/>
            <a:ext cx="4188126" cy="16416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/>
          <a:srcRect b="15522"/>
          <a:stretch/>
        </p:blipFill>
        <p:spPr>
          <a:xfrm>
            <a:off x="82819" y="5315137"/>
            <a:ext cx="4687688" cy="136114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7556" y="1696604"/>
            <a:ext cx="4567459" cy="14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31683" y="260648"/>
            <a:ext cx="9080633" cy="63367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452320" y="404664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Grazie!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0267" b="18790"/>
          <a:stretch/>
        </p:blipFill>
        <p:spPr>
          <a:xfrm>
            <a:off x="0" y="1315242"/>
            <a:ext cx="3063110" cy="43197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266" b="18204"/>
          <a:stretch/>
        </p:blipFill>
        <p:spPr>
          <a:xfrm>
            <a:off x="2869576" y="1286463"/>
            <a:ext cx="3141651" cy="435093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r="20018" b="18790"/>
          <a:stretch/>
        </p:blipFill>
        <p:spPr>
          <a:xfrm>
            <a:off x="5969085" y="1286463"/>
            <a:ext cx="3181662" cy="43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266" b="12884"/>
          <a:stretch/>
        </p:blipFill>
        <p:spPr>
          <a:xfrm>
            <a:off x="1" y="1187011"/>
            <a:ext cx="3070044" cy="45283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18790" b="12697"/>
          <a:stretch/>
        </p:blipFill>
        <p:spPr>
          <a:xfrm>
            <a:off x="2987738" y="1177272"/>
            <a:ext cx="3070044" cy="453805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18790" b="13071"/>
          <a:stretch/>
        </p:blipFill>
        <p:spPr>
          <a:xfrm>
            <a:off x="5975474" y="1196752"/>
            <a:ext cx="3146795" cy="45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0267" b="12884"/>
          <a:stretch/>
        </p:blipFill>
        <p:spPr>
          <a:xfrm>
            <a:off x="0" y="1231682"/>
            <a:ext cx="3067555" cy="46406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266" b="12401"/>
          <a:stretch/>
        </p:blipFill>
        <p:spPr>
          <a:xfrm>
            <a:off x="3067555" y="1205921"/>
            <a:ext cx="3146211" cy="46664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r="20955" b="13367"/>
          <a:stretch/>
        </p:blipFill>
        <p:spPr>
          <a:xfrm>
            <a:off x="6076445" y="1247232"/>
            <a:ext cx="3067555" cy="46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266" b="14360"/>
          <a:stretch/>
        </p:blipFill>
        <p:spPr>
          <a:xfrm>
            <a:off x="-2832" y="1276955"/>
            <a:ext cx="3206043" cy="46487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744" b="14360"/>
          <a:stretch/>
        </p:blipFill>
        <p:spPr>
          <a:xfrm>
            <a:off x="3054533" y="1254868"/>
            <a:ext cx="3045741" cy="46487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744" b="14360"/>
          <a:stretch/>
        </p:blipFill>
        <p:spPr>
          <a:xfrm>
            <a:off x="6098259" y="1268760"/>
            <a:ext cx="3045741" cy="46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744" b="5502"/>
          <a:stretch/>
        </p:blipFill>
        <p:spPr>
          <a:xfrm>
            <a:off x="3277623" y="1103415"/>
            <a:ext cx="2945823" cy="49613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744" b="5502"/>
          <a:stretch/>
        </p:blipFill>
        <p:spPr>
          <a:xfrm>
            <a:off x="6179771" y="1096069"/>
            <a:ext cx="2945823" cy="49613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1744" b="14360"/>
          <a:stretch/>
        </p:blipFill>
        <p:spPr>
          <a:xfrm>
            <a:off x="0" y="1052736"/>
            <a:ext cx="3278954" cy="50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0" y="460537"/>
            <a:ext cx="4636301" cy="29436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4522011" y="460537"/>
            <a:ext cx="4636301" cy="29436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-1" y="3645024"/>
            <a:ext cx="4636301" cy="29436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7314"/>
          <a:stretch/>
        </p:blipFill>
        <p:spPr>
          <a:xfrm>
            <a:off x="4492741" y="3645024"/>
            <a:ext cx="4636301" cy="29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2129</TotalTime>
  <Words>802</Words>
  <Application>Microsoft Office PowerPoint</Application>
  <PresentationFormat>Presentazione su schermo (4:3)</PresentationFormat>
  <Paragraphs>96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4" baseType="lpstr">
      <vt:lpstr>ＭＳ Ｐゴシック</vt:lpstr>
      <vt:lpstr>ＭＳ Ｐゴシック</vt:lpstr>
      <vt:lpstr>Arial</vt:lpstr>
      <vt:lpstr>Baekmuk Gulim</vt:lpstr>
      <vt:lpstr>Calibri</vt:lpstr>
      <vt:lpstr>Times New Roman</vt:lpstr>
      <vt:lpstr>Wingdings</vt:lpstr>
      <vt:lpstr>Wingdings 2</vt:lpstr>
      <vt:lpstr>Wingdings 3</vt:lpstr>
      <vt:lpstr>Metro</vt:lpstr>
      <vt:lpstr> Algie addominali catameniali</vt:lpstr>
      <vt:lpstr>Anamnesi e clinica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Algoritmo diagnostico</vt:lpstr>
      <vt:lpstr>Sede anatomica (compartimento)</vt:lpstr>
      <vt:lpstr>Organo coinvolto</vt:lpstr>
      <vt:lpstr>Diagnosi</vt:lpstr>
      <vt:lpstr>Presentazione standard di PowerPoint</vt:lpstr>
      <vt:lpstr>Presentazione standard di PowerPoint</vt:lpstr>
      <vt:lpstr>Classificazioni più usate</vt:lpstr>
      <vt:lpstr>Classi (ASRM)</vt:lpstr>
      <vt:lpstr>Presentazione standard di PowerPoint</vt:lpstr>
      <vt:lpstr>Presentazione standard di PowerPoint</vt:lpstr>
      <vt:lpstr>Presentazione standard di PowerPoint</vt:lpstr>
      <vt:lpstr>Parametri da includere nel referto</vt:lpstr>
      <vt:lpstr>Parametri da includere nel referto</vt:lpstr>
      <vt:lpstr>Parametri da includere nel referto</vt:lpstr>
      <vt:lpstr>Parametri da includere nel referto</vt:lpstr>
      <vt:lpstr>Parametri da includere nel referto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Radiolgia e diagnostica per immagini: modello dipartimentale</dc:title>
  <dc:creator>Silvia</dc:creator>
  <cp:lastModifiedBy>Silvia</cp:lastModifiedBy>
  <cp:revision>373</cp:revision>
  <dcterms:modified xsi:type="dcterms:W3CDTF">2020-12-26T18:52:06Z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1745198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