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</p:sldMasterIdLst>
  <p:notesMasterIdLst>
    <p:notesMasterId r:id="rId34"/>
  </p:notesMasterIdLst>
  <p:sldIdLst>
    <p:sldId id="842" r:id="rId2"/>
    <p:sldId id="1023" r:id="rId3"/>
    <p:sldId id="1134" r:id="rId4"/>
    <p:sldId id="1133" r:id="rId5"/>
    <p:sldId id="1062" r:id="rId6"/>
    <p:sldId id="1130" r:id="rId7"/>
    <p:sldId id="1131" r:id="rId8"/>
    <p:sldId id="1132" r:id="rId9"/>
    <p:sldId id="1140" r:id="rId10"/>
    <p:sldId id="1082" r:id="rId11"/>
    <p:sldId id="1075" r:id="rId12"/>
    <p:sldId id="934" r:id="rId13"/>
    <p:sldId id="1143" r:id="rId14"/>
    <p:sldId id="1144" r:id="rId15"/>
    <p:sldId id="1089" r:id="rId16"/>
    <p:sldId id="1145" r:id="rId17"/>
    <p:sldId id="1090" r:id="rId18"/>
    <p:sldId id="1148" r:id="rId19"/>
    <p:sldId id="1147" r:id="rId20"/>
    <p:sldId id="1149" r:id="rId21"/>
    <p:sldId id="1150" r:id="rId22"/>
    <p:sldId id="1152" r:id="rId23"/>
    <p:sldId id="1096" r:id="rId24"/>
    <p:sldId id="1098" r:id="rId25"/>
    <p:sldId id="1099" r:id="rId26"/>
    <p:sldId id="1153" r:id="rId27"/>
    <p:sldId id="1127" r:id="rId28"/>
    <p:sldId id="1022" r:id="rId29"/>
    <p:sldId id="1154" r:id="rId30"/>
    <p:sldId id="1138" r:id="rId31"/>
    <p:sldId id="1018" r:id="rId32"/>
    <p:sldId id="1014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595" autoAdjust="0"/>
  </p:normalViewPr>
  <p:slideViewPr>
    <p:cSldViewPr>
      <p:cViewPr varScale="1">
        <p:scale>
          <a:sx n="79" d="100"/>
          <a:sy n="79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94"/>
    </p:cViewPr>
  </p:sorterViewPr>
  <p:notesViewPr>
    <p:cSldViewPr>
      <p:cViewPr varScale="1">
        <p:scale>
          <a:sx n="52" d="100"/>
          <a:sy n="52" d="100"/>
        </p:scale>
        <p:origin x="-25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70DB-D799-4383-8B0E-218229C21B71}" type="datetimeFigureOut">
              <a:rPr lang="it-IT" smtClean="0"/>
              <a:pPr/>
              <a:t>18/05/2021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BA53-B264-48DD-92F8-04B8904EB1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7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BA53-B264-48DD-92F8-04B8904EB1C5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22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18/05/2021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1.xml.rels><?xml version="1.0" encoding="UTF-8" standalone="yes" ?><Relationships xmlns="http://schemas.openxmlformats.org/package/2006/relationships"><Relationship Id="rId3" Target="../media/image94.png" Type="http://schemas.openxmlformats.org/officeDocument/2006/relationships/image"/><Relationship Id="rId2" Target="../media/image93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96.jpeg" Type="http://schemas.openxmlformats.org/officeDocument/2006/relationships/image"/><Relationship Id="rId4" Target="../media/image95.pn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3789040"/>
            <a:ext cx="8573634" cy="1975104"/>
          </a:xfrm>
        </p:spPr>
        <p:txBody>
          <a:bodyPr/>
          <a:lstStyle/>
          <a:p>
            <a:pPr algn="r"/>
            <a:r>
              <a:rPr lang="it-IT" sz="3600" dirty="0" smtClean="0">
                <a:solidFill>
                  <a:srgbClr val="FFFF00"/>
                </a:solidFill>
              </a:rPr>
              <a:t>Tumefazione inguinale</a:t>
            </a:r>
            <a:br>
              <a:rPr lang="it-IT" sz="3600" dirty="0" smtClean="0">
                <a:solidFill>
                  <a:srgbClr val="FFFF00"/>
                </a:solidFill>
              </a:rPr>
            </a:b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3927" y="1268760"/>
            <a:ext cx="8317383" cy="150876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Massimo </a:t>
            </a:r>
            <a:r>
              <a:rPr lang="it-IT" sz="2800" dirty="0" smtClean="0"/>
              <a:t>Pregarz*, </a:t>
            </a:r>
            <a:r>
              <a:rPr lang="it-IT" sz="2800" dirty="0" smtClean="0"/>
              <a:t>Silvia </a:t>
            </a:r>
            <a:r>
              <a:rPr lang="it-IT" sz="2800" dirty="0" err="1" smtClean="0"/>
              <a:t>Magnaldi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92057" y="6021288"/>
            <a:ext cx="363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it-IT" dirty="0" err="1" smtClean="0"/>
              <a:t>Armed</a:t>
            </a:r>
            <a:r>
              <a:rPr lang="it-IT" dirty="0" smtClean="0"/>
              <a:t> </a:t>
            </a:r>
            <a:r>
              <a:rPr lang="it-IT" dirty="0" err="1" smtClean="0"/>
              <a:t>srl</a:t>
            </a:r>
            <a:r>
              <a:rPr lang="it-IT" dirty="0" smtClean="0"/>
              <a:t> </a:t>
            </a:r>
            <a:r>
              <a:rPr lang="it-IT" dirty="0" err="1" smtClean="0"/>
              <a:t>Medical</a:t>
            </a:r>
            <a:r>
              <a:rPr lang="it-IT" dirty="0" smtClean="0"/>
              <a:t> </a:t>
            </a:r>
            <a:r>
              <a:rPr lang="it-IT" dirty="0" err="1" smtClean="0"/>
              <a:t>Imaging</a:t>
            </a:r>
            <a:r>
              <a:rPr lang="it-IT" dirty="0" smtClean="0"/>
              <a:t> Verona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8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24001" y="3142884"/>
            <a:ext cx="346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</a:rPr>
              <a:t>ssiale T1 </a:t>
            </a:r>
            <a:r>
              <a:rPr lang="it-IT" sz="3200" b="1" dirty="0" err="1" smtClean="0">
                <a:solidFill>
                  <a:srgbClr val="FFFF00"/>
                </a:solidFill>
              </a:rPr>
              <a:t>Fat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Sat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9"/>
          <a:stretch/>
        </p:blipFill>
        <p:spPr>
          <a:xfrm>
            <a:off x="35496" y="626399"/>
            <a:ext cx="4559408" cy="25106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8"/>
          <a:stretch/>
        </p:blipFill>
        <p:spPr>
          <a:xfrm>
            <a:off x="4562584" y="673812"/>
            <a:ext cx="4550068" cy="246326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/>
          <a:stretch/>
        </p:blipFill>
        <p:spPr>
          <a:xfrm>
            <a:off x="0" y="3879635"/>
            <a:ext cx="4593238" cy="25113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1"/>
          <a:stretch/>
        </p:blipFill>
        <p:spPr>
          <a:xfrm>
            <a:off x="4578435" y="3891246"/>
            <a:ext cx="4572000" cy="24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31348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</a:rPr>
              <a:t>ssiale T1 </a:t>
            </a:r>
            <a:r>
              <a:rPr lang="it-IT" sz="3200" b="1" dirty="0" err="1" smtClean="0">
                <a:solidFill>
                  <a:srgbClr val="FFFF00"/>
                </a:solidFill>
              </a:rPr>
              <a:t>Fat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Sat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7"/>
          <a:stretch/>
        </p:blipFill>
        <p:spPr>
          <a:xfrm>
            <a:off x="0" y="567215"/>
            <a:ext cx="4701207" cy="256803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7"/>
          <a:stretch/>
        </p:blipFill>
        <p:spPr>
          <a:xfrm>
            <a:off x="4665711" y="601313"/>
            <a:ext cx="4442793" cy="24268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7"/>
          <a:stretch/>
        </p:blipFill>
        <p:spPr>
          <a:xfrm>
            <a:off x="-3955" y="4089186"/>
            <a:ext cx="4595410" cy="24540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4"/>
          <a:stretch/>
        </p:blipFill>
        <p:spPr>
          <a:xfrm>
            <a:off x="4580811" y="4109054"/>
            <a:ext cx="4563189" cy="24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31351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Assiale DWI b50</a:t>
            </a:r>
            <a:endParaRPr lang="it-IT" sz="2800" b="1" dirty="0" smtClean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957"/>
            <a:ext cx="3056168" cy="22921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61" y="719757"/>
            <a:ext cx="3056168" cy="229212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29" y="702917"/>
            <a:ext cx="3056168" cy="229212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6" y="3815520"/>
            <a:ext cx="3081920" cy="231144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0" y="3829128"/>
            <a:ext cx="3081920" cy="231144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02" y="3815520"/>
            <a:ext cx="3081920" cy="23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163" y="3325807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Assiale DWI b800</a:t>
            </a:r>
            <a:endParaRPr lang="it-IT" sz="2800" b="1" dirty="0" smtClean="0">
              <a:solidFill>
                <a:srgbClr val="FFFF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191"/>
            <a:ext cx="3251540" cy="216024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06" y="751312"/>
            <a:ext cx="3030303" cy="227272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09" y="751312"/>
            <a:ext cx="3030303" cy="227272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77072"/>
            <a:ext cx="3113435" cy="233507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077072"/>
            <a:ext cx="3113435" cy="233507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65" y="4077072"/>
            <a:ext cx="3113435" cy="23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3284984"/>
            <a:ext cx="909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Mappe ADC</a:t>
            </a:r>
            <a:endParaRPr lang="it-IT" sz="2800" b="1" dirty="0" smtClean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" y="859618"/>
            <a:ext cx="3070782" cy="23030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8" y="859618"/>
            <a:ext cx="3070782" cy="23030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2" y="862270"/>
            <a:ext cx="3070782" cy="23030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" y="3869758"/>
            <a:ext cx="3070782" cy="230308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25" y="3869759"/>
            <a:ext cx="3070782" cy="23030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2" y="3869759"/>
            <a:ext cx="3070782" cy="230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3174684"/>
            <a:ext cx="910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Coronale T1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9" b="27215"/>
          <a:stretch/>
        </p:blipFill>
        <p:spPr>
          <a:xfrm>
            <a:off x="15191" y="726411"/>
            <a:ext cx="4592225" cy="24482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9125"/>
          <a:stretch/>
        </p:blipFill>
        <p:spPr>
          <a:xfrm>
            <a:off x="4607415" y="764132"/>
            <a:ext cx="4521475" cy="24105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2" b="29224"/>
          <a:stretch/>
        </p:blipFill>
        <p:spPr>
          <a:xfrm>
            <a:off x="28599" y="3933056"/>
            <a:ext cx="4554205" cy="2664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4" b="28045"/>
          <a:stretch/>
        </p:blipFill>
        <p:spPr>
          <a:xfrm>
            <a:off x="4584628" y="3914866"/>
            <a:ext cx="4544262" cy="26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12" y="3132105"/>
            <a:ext cx="910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Coronale T1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7" b="24064"/>
          <a:stretch/>
        </p:blipFill>
        <p:spPr>
          <a:xfrm>
            <a:off x="293059" y="172800"/>
            <a:ext cx="4267706" cy="28208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3" b="27438"/>
          <a:stretch/>
        </p:blipFill>
        <p:spPr>
          <a:xfrm>
            <a:off x="4554251" y="173976"/>
            <a:ext cx="4264147" cy="281849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7" b="23439"/>
          <a:stretch/>
        </p:blipFill>
        <p:spPr>
          <a:xfrm>
            <a:off x="293335" y="3750557"/>
            <a:ext cx="4267428" cy="299695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7" b="23439"/>
          <a:stretch/>
        </p:blipFill>
        <p:spPr>
          <a:xfrm>
            <a:off x="4560763" y="3756586"/>
            <a:ext cx="4263870" cy="29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3133858"/>
            <a:ext cx="910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Cornale STIR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b="25663"/>
          <a:stretch/>
        </p:blipFill>
        <p:spPr>
          <a:xfrm>
            <a:off x="0" y="421444"/>
            <a:ext cx="4554251" cy="26300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b="25663"/>
          <a:stretch/>
        </p:blipFill>
        <p:spPr>
          <a:xfrm>
            <a:off x="4554251" y="421444"/>
            <a:ext cx="4554251" cy="26300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3" b="22815"/>
          <a:stretch/>
        </p:blipFill>
        <p:spPr>
          <a:xfrm>
            <a:off x="0" y="3718633"/>
            <a:ext cx="4624092" cy="30345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4" b="22701"/>
          <a:stretch/>
        </p:blipFill>
        <p:spPr>
          <a:xfrm>
            <a:off x="4624092" y="3668355"/>
            <a:ext cx="4519908" cy="30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31474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</a:rPr>
              <a:t>ssiale STIR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5" b="8126"/>
          <a:stretch/>
        </p:blipFill>
        <p:spPr>
          <a:xfrm>
            <a:off x="179512" y="764704"/>
            <a:ext cx="4406056" cy="22900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0" b="8741"/>
          <a:stretch/>
        </p:blipFill>
        <p:spPr>
          <a:xfrm>
            <a:off x="4572276" y="734475"/>
            <a:ext cx="4464220" cy="232024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9" b="6877"/>
          <a:stretch/>
        </p:blipFill>
        <p:spPr>
          <a:xfrm>
            <a:off x="38016" y="3904745"/>
            <a:ext cx="4557841" cy="24765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5" b="6877"/>
          <a:stretch/>
        </p:blipFill>
        <p:spPr>
          <a:xfrm>
            <a:off x="4600005" y="3825045"/>
            <a:ext cx="4508499" cy="25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31474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</a:rPr>
              <a:t>ssiale STIR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9" b="8126"/>
          <a:stretch/>
        </p:blipFill>
        <p:spPr>
          <a:xfrm>
            <a:off x="74454" y="546714"/>
            <a:ext cx="4572000" cy="248427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4" b="7332"/>
          <a:stretch/>
        </p:blipFill>
        <p:spPr>
          <a:xfrm>
            <a:off x="4647620" y="571760"/>
            <a:ext cx="4479811" cy="24341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7" b="8668"/>
          <a:stretch/>
        </p:blipFill>
        <p:spPr>
          <a:xfrm>
            <a:off x="29066" y="3893119"/>
            <a:ext cx="4617388" cy="250894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 b="8668"/>
          <a:stretch/>
        </p:blipFill>
        <p:spPr>
          <a:xfrm>
            <a:off x="4646455" y="3851984"/>
            <a:ext cx="4497546" cy="25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Anamnesi e quesito clinico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585" y="2060848"/>
            <a:ext cx="7470830" cy="4572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30 anni</a:t>
            </a:r>
          </a:p>
          <a:p>
            <a:r>
              <a:rPr lang="it-IT" sz="2800" dirty="0" smtClean="0"/>
              <a:t>Riscontro clinico di tumefazione inguinale sinistra di dimensioni variabili con il decubito e saltuariamente associata a dolore locale</a:t>
            </a:r>
          </a:p>
          <a:p>
            <a:r>
              <a:rPr lang="it-IT" sz="2800" dirty="0" smtClean="0"/>
              <a:t>Ecografia non dirimente (formazione inguinale a contenuto fluido disomogeneo) </a:t>
            </a:r>
          </a:p>
          <a:p>
            <a:r>
              <a:rPr lang="it-IT" sz="2800" dirty="0" smtClean="0"/>
              <a:t>RM richiesta per caratterizzazione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980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31474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</a:rPr>
              <a:t>ssiale STIR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1" b="9835"/>
          <a:stretch/>
        </p:blipFill>
        <p:spPr>
          <a:xfrm>
            <a:off x="1" y="534358"/>
            <a:ext cx="4679916" cy="25429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4" b="8126"/>
          <a:stretch/>
        </p:blipFill>
        <p:spPr>
          <a:xfrm>
            <a:off x="4644007" y="534358"/>
            <a:ext cx="4484917" cy="25429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3" b="9492"/>
          <a:stretch/>
        </p:blipFill>
        <p:spPr>
          <a:xfrm>
            <a:off x="41659" y="3976615"/>
            <a:ext cx="4571829" cy="24841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3" b="9492"/>
          <a:stretch/>
        </p:blipFill>
        <p:spPr>
          <a:xfrm>
            <a:off x="4554252" y="3954895"/>
            <a:ext cx="4585349" cy="249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613" y="8706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S</a:t>
            </a:r>
            <a:r>
              <a:rPr lang="it-IT" sz="3200" b="1" dirty="0" smtClean="0">
                <a:solidFill>
                  <a:srgbClr val="FFFF00"/>
                </a:solidFill>
              </a:rPr>
              <a:t>agittale STIR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4401" b="18626"/>
          <a:stretch/>
        </p:blipFill>
        <p:spPr>
          <a:xfrm>
            <a:off x="19613" y="1918728"/>
            <a:ext cx="1857051" cy="31982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3" r="24400" b="18626"/>
          <a:stretch/>
        </p:blipFill>
        <p:spPr>
          <a:xfrm>
            <a:off x="1763226" y="1890747"/>
            <a:ext cx="1956565" cy="31922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4401" b="18626"/>
          <a:stretch/>
        </p:blipFill>
        <p:spPr>
          <a:xfrm>
            <a:off x="3687127" y="1899756"/>
            <a:ext cx="1843127" cy="31742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4401" b="18626"/>
          <a:stretch/>
        </p:blipFill>
        <p:spPr>
          <a:xfrm>
            <a:off x="5518511" y="1943333"/>
            <a:ext cx="1817825" cy="313069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4401" b="17460"/>
          <a:stretch/>
        </p:blipFill>
        <p:spPr>
          <a:xfrm>
            <a:off x="7347435" y="1964925"/>
            <a:ext cx="1791535" cy="31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9604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Sagittale STIR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4401" b="17342"/>
          <a:stretch/>
        </p:blipFill>
        <p:spPr>
          <a:xfrm>
            <a:off x="0" y="1996054"/>
            <a:ext cx="1838528" cy="32163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4401" b="17709"/>
          <a:stretch/>
        </p:blipFill>
        <p:spPr>
          <a:xfrm>
            <a:off x="1771107" y="1983330"/>
            <a:ext cx="1848865" cy="322003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6" r="23980" b="17709"/>
          <a:stretch/>
        </p:blipFill>
        <p:spPr>
          <a:xfrm>
            <a:off x="3621811" y="1954148"/>
            <a:ext cx="1864882" cy="324793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4401" b="18626"/>
          <a:stretch/>
        </p:blipFill>
        <p:spPr>
          <a:xfrm>
            <a:off x="5432100" y="1940185"/>
            <a:ext cx="1877185" cy="32329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4401" b="18626"/>
          <a:stretch/>
        </p:blipFill>
        <p:spPr>
          <a:xfrm>
            <a:off x="7236296" y="1914242"/>
            <a:ext cx="1885117" cy="324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Algoritmo diagnostico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540" y="1823720"/>
            <a:ext cx="8280920" cy="4572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Individuazione della sede della lesione (e se singola o multipla)</a:t>
            </a:r>
          </a:p>
          <a:p>
            <a:r>
              <a:rPr lang="it-IT" sz="2800" dirty="0" smtClean="0"/>
              <a:t>Individuazione del/degli organo/i di origine </a:t>
            </a:r>
            <a:r>
              <a:rPr lang="it-IT" sz="2800" dirty="0"/>
              <a:t>delle </a:t>
            </a:r>
            <a:r>
              <a:rPr lang="it-IT" sz="2800" dirty="0" smtClean="0"/>
              <a:t>lesioni o esclusione del loro coinvolgimento </a:t>
            </a:r>
            <a:endParaRPr lang="it-IT" sz="2800" dirty="0"/>
          </a:p>
          <a:p>
            <a:r>
              <a:rPr lang="it-IT" sz="2800" dirty="0" smtClean="0"/>
              <a:t>Rapporti della lesione con le restanti strutture pelviche</a:t>
            </a:r>
          </a:p>
          <a:p>
            <a:r>
              <a:rPr lang="it-IT" sz="2800" dirty="0" smtClean="0"/>
              <a:t>Valutazione del segnale della lesione </a:t>
            </a:r>
          </a:p>
          <a:p>
            <a:r>
              <a:rPr lang="it-IT" sz="2800" dirty="0" smtClean="0"/>
              <a:t>Diagnosi RM (reperti, eventuale DD, eventuali complicanze)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456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878" y="632368"/>
            <a:ext cx="9116016" cy="914400"/>
          </a:xfrm>
        </p:spPr>
        <p:txBody>
          <a:bodyPr/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Individuazione della lesione, della sua sede </a:t>
            </a:r>
            <a:br>
              <a:rPr lang="it-IT" sz="3600" b="1" dirty="0" smtClean="0">
                <a:solidFill>
                  <a:srgbClr val="FFFF00"/>
                </a:solidFill>
              </a:rPr>
            </a:br>
            <a:r>
              <a:rPr lang="it-IT" sz="3600" b="1" dirty="0" smtClean="0">
                <a:solidFill>
                  <a:srgbClr val="FFFF00"/>
                </a:solidFill>
              </a:rPr>
              <a:t>e se singola o multipla</a:t>
            </a:r>
            <a:endParaRPr lang="it-IT" sz="3600" b="1" dirty="0">
              <a:solidFill>
                <a:srgbClr val="FFFF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9" t="30563" r="7937" b="6438"/>
          <a:stretch/>
        </p:blipFill>
        <p:spPr>
          <a:xfrm>
            <a:off x="3436127" y="2112994"/>
            <a:ext cx="2304256" cy="23220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2" t="22363" r="17003" b="25663"/>
          <a:stretch/>
        </p:blipFill>
        <p:spPr>
          <a:xfrm>
            <a:off x="971600" y="2132856"/>
            <a:ext cx="2448272" cy="388788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r="24401" b="17460"/>
          <a:stretch/>
        </p:blipFill>
        <p:spPr>
          <a:xfrm>
            <a:off x="5774894" y="2136368"/>
            <a:ext cx="2223583" cy="388437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88699" y="4653136"/>
            <a:ext cx="1816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Lesione singola </a:t>
            </a:r>
          </a:p>
          <a:p>
            <a:r>
              <a:rPr lang="it-IT" sz="2400" dirty="0" smtClean="0"/>
              <a:t>nel canale inguinale sinistro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623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748" y="295066"/>
            <a:ext cx="9144000" cy="914400"/>
          </a:xfrm>
        </p:spPr>
        <p:txBody>
          <a:bodyPr/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Rapporti con gli organi endopelvici</a:t>
            </a:r>
            <a:endParaRPr lang="it-IT" sz="3600" b="1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t="33039" r="24407" b="6386"/>
          <a:stretch/>
        </p:blipFill>
        <p:spPr>
          <a:xfrm>
            <a:off x="4387959" y="1531685"/>
            <a:ext cx="4583950" cy="43204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33196" r="40939" b="6197"/>
          <a:stretch/>
        </p:blipFill>
        <p:spPr>
          <a:xfrm>
            <a:off x="184826" y="1318373"/>
            <a:ext cx="4210146" cy="4533785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 rot="6132980">
            <a:off x="2113771" y="2776412"/>
            <a:ext cx="571214" cy="119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rot="12268145">
            <a:off x="7667395" y="4745468"/>
            <a:ext cx="571214" cy="119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5980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 smtClean="0"/>
              <a:t>Si può escludere la pertinenza </a:t>
            </a:r>
            <a:r>
              <a:rPr lang="it-IT" sz="2400" dirty="0" err="1" smtClean="0"/>
              <a:t>annessiale</a:t>
            </a:r>
            <a:r>
              <a:rPr lang="it-IT" sz="2400" dirty="0" smtClean="0"/>
              <a:t> ed uterina della lesione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309486" y="217045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Ovaio destro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52216" y="493508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Ovaio sinistro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11383" y="31278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</a:t>
            </a:r>
            <a:r>
              <a:rPr lang="it-IT" dirty="0" smtClean="0"/>
              <a:t>tero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02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Rapporti con gli organi endopelvici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59532" y="1556792"/>
            <a:ext cx="8424936" cy="4572000"/>
          </a:xfrm>
        </p:spPr>
        <p:txBody>
          <a:bodyPr/>
          <a:lstStyle/>
          <a:p>
            <a:r>
              <a:rPr lang="it-IT" sz="2400" dirty="0"/>
              <a:t>R</a:t>
            </a:r>
            <a:r>
              <a:rPr lang="it-IT" sz="2400" dirty="0" smtClean="0"/>
              <a:t>iconoscibili piani di clivaggio nei confronti della </a:t>
            </a:r>
            <a:r>
              <a:rPr lang="it-IT" sz="2400" dirty="0"/>
              <a:t>v</a:t>
            </a:r>
            <a:r>
              <a:rPr lang="it-IT" sz="2400" dirty="0" smtClean="0"/>
              <a:t>escica e delle anse intestinali, per cui se ne può escludere la pertinenza</a:t>
            </a:r>
          </a:p>
          <a:p>
            <a:pPr marL="6858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7" t="30563" r="14286" b="6438"/>
          <a:stretch/>
        </p:blipFill>
        <p:spPr>
          <a:xfrm>
            <a:off x="1709810" y="2852936"/>
            <a:ext cx="2797544" cy="39223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4" t="32722" r="19289" b="6702"/>
          <a:stretch/>
        </p:blipFill>
        <p:spPr>
          <a:xfrm>
            <a:off x="4509602" y="2852936"/>
            <a:ext cx="2909448" cy="392236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3438146">
            <a:off x="2042596" y="3137869"/>
            <a:ext cx="571214" cy="119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3438146">
            <a:off x="5426972" y="3174079"/>
            <a:ext cx="571214" cy="119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707562" y="357043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vescica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08104" y="357043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ansa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68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Morfologia e segnale della lesione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59532" y="2060848"/>
            <a:ext cx="8424936" cy="4572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Morfologia a clessidra</a:t>
            </a:r>
          </a:p>
          <a:p>
            <a:r>
              <a:rPr lang="it-IT" sz="2800" dirty="0" smtClean="0"/>
              <a:t>Pareti sottili</a:t>
            </a:r>
          </a:p>
          <a:p>
            <a:r>
              <a:rPr lang="it-IT" sz="2800" dirty="0" smtClean="0"/>
              <a:t>Contenuto fluido intersecato da sottilissimi sepimenti</a:t>
            </a:r>
          </a:p>
          <a:p>
            <a:r>
              <a:rPr lang="it-IT" sz="2800" dirty="0" smtClean="0"/>
              <a:t>Non sangue; non aree a diffusività ristretta/</a:t>
            </a:r>
            <a:r>
              <a:rPr lang="it-IT" sz="2800" dirty="0" err="1" smtClean="0"/>
              <a:t>cellularità</a:t>
            </a:r>
            <a:r>
              <a:rPr lang="it-IT" sz="2800" dirty="0" smtClean="0"/>
              <a:t> stipata </a:t>
            </a:r>
          </a:p>
          <a:p>
            <a:r>
              <a:rPr lang="it-IT" sz="2800" dirty="0" smtClean="0"/>
              <a:t>Non vegetazioni né anse o altro contenuto all’interno della lesione</a:t>
            </a:r>
          </a:p>
          <a:p>
            <a:r>
              <a:rPr lang="it-IT" sz="2800" dirty="0" smtClean="0"/>
              <a:t>Non edema </a:t>
            </a:r>
            <a:r>
              <a:rPr lang="it-IT" sz="2800" dirty="0" err="1" smtClean="0"/>
              <a:t>perilesionale</a:t>
            </a:r>
            <a:endParaRPr lang="it-IT" sz="2800" dirty="0" smtClean="0"/>
          </a:p>
          <a:p>
            <a:pPr marL="6858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630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Diagnosi RM e DD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5" y="1556792"/>
            <a:ext cx="8490606" cy="4572000"/>
          </a:xfrm>
        </p:spPr>
        <p:txBody>
          <a:bodyPr>
            <a:noAutofit/>
          </a:bodyPr>
          <a:lstStyle/>
          <a:p>
            <a:r>
              <a:rPr lang="it-IT" sz="2600" dirty="0" smtClean="0"/>
              <a:t>Idrocele </a:t>
            </a:r>
            <a:r>
              <a:rPr lang="it-IT" sz="2600" dirty="0" err="1" smtClean="0"/>
              <a:t>biloculato</a:t>
            </a:r>
            <a:r>
              <a:rPr lang="it-IT" sz="2600" dirty="0" smtClean="0"/>
              <a:t> del canale di </a:t>
            </a:r>
            <a:r>
              <a:rPr lang="it-IT" sz="2600" dirty="0" err="1" smtClean="0"/>
              <a:t>Nuck</a:t>
            </a:r>
            <a:r>
              <a:rPr lang="it-IT" sz="2600" dirty="0" smtClean="0"/>
              <a:t> (per la clinica: tumefazione che cambia dimensione al variare del decubito; saltuaria dolenzia)</a:t>
            </a:r>
            <a:endParaRPr lang="it-IT" sz="2600" dirty="0"/>
          </a:p>
          <a:p>
            <a:pPr marL="68580" indent="0" algn="ctr">
              <a:buNone/>
            </a:pPr>
            <a:r>
              <a:rPr lang="it-IT" sz="4000" b="1" dirty="0" smtClean="0">
                <a:solidFill>
                  <a:srgbClr val="FFFF00"/>
                </a:solidFill>
              </a:rPr>
              <a:t>DD</a:t>
            </a:r>
          </a:p>
          <a:p>
            <a:r>
              <a:rPr lang="it-IT" sz="2600" dirty="0" smtClean="0"/>
              <a:t>Cisti del canale di </a:t>
            </a:r>
            <a:r>
              <a:rPr lang="it-IT" sz="2600" dirty="0" err="1" smtClean="0"/>
              <a:t>Nuck</a:t>
            </a:r>
            <a:endParaRPr lang="it-IT" sz="2600" dirty="0" smtClean="0"/>
          </a:p>
          <a:p>
            <a:r>
              <a:rPr lang="it-IT" sz="2600" dirty="0" smtClean="0"/>
              <a:t>Idrocele comunicante </a:t>
            </a:r>
            <a:r>
              <a:rPr lang="it-IT" sz="2600" dirty="0" err="1" smtClean="0"/>
              <a:t>uniloculare</a:t>
            </a:r>
            <a:endParaRPr lang="it-IT" sz="2600" dirty="0" smtClean="0"/>
          </a:p>
          <a:p>
            <a:pPr marL="68580" indent="0">
              <a:buNone/>
            </a:pPr>
            <a:endParaRPr lang="it-IT" sz="2600" dirty="0"/>
          </a:p>
          <a:p>
            <a:pPr marL="68580" indent="0">
              <a:buNone/>
            </a:pPr>
            <a:r>
              <a:rPr lang="it-IT" sz="2600" dirty="0" smtClean="0"/>
              <a:t>Le altre patologie che interessano la regione inguinale sono escludibili per il contenuto e le restanti caratteristiche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4371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4921"/>
            <a:ext cx="9144000" cy="9144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Canale di </a:t>
            </a:r>
            <a:r>
              <a:rPr lang="it-IT" b="1" dirty="0" err="1" smtClean="0">
                <a:solidFill>
                  <a:srgbClr val="FFFF00"/>
                </a:solidFill>
              </a:rPr>
              <a:t>Nuck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98376" y="1340768"/>
            <a:ext cx="8147248" cy="4929096"/>
          </a:xfrm>
        </p:spPr>
        <p:txBody>
          <a:bodyPr>
            <a:noAutofit/>
          </a:bodyPr>
          <a:lstStyle/>
          <a:p>
            <a:pPr marL="342900">
              <a:buClrTx/>
              <a:buSzTx/>
            </a:pP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Espansione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del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peritoneo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parietale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che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si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estende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nel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canale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inguinale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verso le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grandi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labbra</a:t>
            </a:r>
            <a:endParaRPr lang="en-GB" altLang="it-IT" sz="24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>
              <a:buClrTx/>
              <a:buSzTx/>
            </a:pP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La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sua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pervietà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è 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in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genere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riscontrata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in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età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pediatrica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il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recente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aumento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delle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segnalazioni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riguardanti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la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sua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presenza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nella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popolazione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adulta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(30% in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studi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autoptici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ed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alcune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patologie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che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lo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interessano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è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legata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all’aumento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delle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indagini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diagnostiche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di II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livello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, come la TC e la 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RM</a:t>
            </a:r>
            <a:endParaRPr lang="it-IT" altLang="it-IT" sz="2400" dirty="0"/>
          </a:p>
          <a:p>
            <a:pPr marL="342900">
              <a:buClrTx/>
              <a:buSzTx/>
            </a:pP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Le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patologie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del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canale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di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Nuck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possono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essere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suddivise</a:t>
            </a:r>
            <a:r>
              <a:rPr lang="en-GB" altLang="it-IT" sz="2400" dirty="0">
                <a:ea typeface="SimSun" panose="02010600030101010101" pitchFamily="2" charset="-122"/>
                <a:cs typeface="Times New Roman" panose="02020603050405020304" pitchFamily="18" charset="0"/>
              </a:rPr>
              <a:t> in </a:t>
            </a:r>
          </a:p>
          <a:p>
            <a:pPr marL="756666" lvl="2" indent="-171450">
              <a:buClrTx/>
            </a:pPr>
            <a:r>
              <a:rPr lang="en-GB" altLang="it-IT" sz="2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GB" altLang="it-IT" sz="2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ongenite</a:t>
            </a:r>
            <a:endParaRPr lang="en-GB" altLang="it-IT" sz="2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56666" lvl="2" indent="-171450">
              <a:buClrTx/>
            </a:pPr>
            <a:r>
              <a:rPr lang="en-GB" altLang="it-IT" sz="2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benigne</a:t>
            </a:r>
            <a:r>
              <a:rPr lang="en-GB" altLang="it-IT" sz="2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GB" altLang="it-IT" sz="2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infiammatorie</a:t>
            </a:r>
            <a:endParaRPr lang="en-GB" altLang="it-IT" sz="2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56666" lvl="2" indent="-171450">
              <a:buClrTx/>
            </a:pPr>
            <a:r>
              <a:rPr lang="en-GB" altLang="it-IT" sz="2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GB" altLang="it-IT" sz="22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eoplastiche</a:t>
            </a:r>
            <a:r>
              <a:rPr lang="en-GB" altLang="it-IT" sz="22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primitive e secondary</a:t>
            </a:r>
            <a:endParaRPr lang="en-GB" altLang="it-IT" sz="2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r">
              <a:buClrTx/>
              <a:buNone/>
            </a:pPr>
            <a:r>
              <a:rPr lang="en-GB" altLang="it-IT" sz="28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vedere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iferimenti</a:t>
            </a:r>
            <a:r>
              <a:rPr lang="en-GB" altLang="it-IT" sz="24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it-IT" sz="2400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bibliografici</a:t>
            </a:r>
            <a:endParaRPr lang="en-GB" altLang="it-IT" sz="24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149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17480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</a:rPr>
              <a:t>ssiale T2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4" b="8846"/>
          <a:stretch/>
        </p:blipFill>
        <p:spPr>
          <a:xfrm>
            <a:off x="0" y="833210"/>
            <a:ext cx="4619489" cy="20917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9" b="8078"/>
          <a:stretch/>
        </p:blipFill>
        <p:spPr>
          <a:xfrm>
            <a:off x="4582977" y="778977"/>
            <a:ext cx="4536504" cy="21434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4" b="7263"/>
          <a:stretch/>
        </p:blipFill>
        <p:spPr>
          <a:xfrm>
            <a:off x="18255" y="4144423"/>
            <a:ext cx="4582977" cy="21654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b="6702"/>
          <a:stretch/>
        </p:blipFill>
        <p:spPr>
          <a:xfrm>
            <a:off x="4582977" y="4077072"/>
            <a:ext cx="4536504" cy="22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b="28847"/>
          <a:stretch/>
        </p:blipFill>
        <p:spPr>
          <a:xfrm>
            <a:off x="2457349" y="33347"/>
            <a:ext cx="6657351" cy="18795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060848"/>
            <a:ext cx="8864590" cy="28803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t="3855" r="2786" b="33697"/>
          <a:stretch/>
        </p:blipFill>
        <p:spPr>
          <a:xfrm>
            <a:off x="329118" y="5013176"/>
            <a:ext cx="8753451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b="32320"/>
          <a:stretch/>
        </p:blipFill>
        <p:spPr>
          <a:xfrm>
            <a:off x="4149" y="5331972"/>
            <a:ext cx="5431947" cy="152602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b="34447"/>
          <a:stretch/>
        </p:blipFill>
        <p:spPr>
          <a:xfrm>
            <a:off x="3206646" y="9861"/>
            <a:ext cx="5937354" cy="16494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351" y="3573016"/>
            <a:ext cx="4348847" cy="18748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" y="1689639"/>
            <a:ext cx="4860032" cy="223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/>
          <a:stretch/>
        </p:blipFill>
        <p:spPr>
          <a:xfrm>
            <a:off x="31683" y="260648"/>
            <a:ext cx="9080633" cy="63367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452320" y="404664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Grazie!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" y="3174809"/>
            <a:ext cx="910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</a:rPr>
              <a:t>ssiale T2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9" b="7924"/>
          <a:stretch/>
        </p:blipFill>
        <p:spPr>
          <a:xfrm>
            <a:off x="0" y="805863"/>
            <a:ext cx="4622762" cy="22752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3" b="6438"/>
          <a:stretch/>
        </p:blipFill>
        <p:spPr>
          <a:xfrm>
            <a:off x="4572000" y="805863"/>
            <a:ext cx="4536503" cy="23220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5" b="8308"/>
          <a:stretch/>
        </p:blipFill>
        <p:spPr>
          <a:xfrm>
            <a:off x="0" y="3913090"/>
            <a:ext cx="4656040" cy="22916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5" b="8308"/>
          <a:stretch/>
        </p:blipFill>
        <p:spPr>
          <a:xfrm>
            <a:off x="4656040" y="4005064"/>
            <a:ext cx="4469170" cy="219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28" y="3285141"/>
            <a:ext cx="910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</a:rPr>
              <a:t>ssiale T2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9" b="7924"/>
          <a:stretch/>
        </p:blipFill>
        <p:spPr>
          <a:xfrm>
            <a:off x="0" y="1043626"/>
            <a:ext cx="4554252" cy="22415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8" b="8846"/>
          <a:stretch/>
        </p:blipFill>
        <p:spPr>
          <a:xfrm>
            <a:off x="4551423" y="1043626"/>
            <a:ext cx="4554252" cy="22415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3" b="7658"/>
          <a:stretch/>
        </p:blipFill>
        <p:spPr>
          <a:xfrm>
            <a:off x="0" y="3988859"/>
            <a:ext cx="4551424" cy="23297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3" b="8581"/>
          <a:stretch/>
        </p:blipFill>
        <p:spPr>
          <a:xfrm>
            <a:off x="4551423" y="4077071"/>
            <a:ext cx="4554252" cy="22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36512" y="317480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Coronale T2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0"/>
          <a:stretch/>
        </p:blipFill>
        <p:spPr>
          <a:xfrm>
            <a:off x="665823" y="54411"/>
            <a:ext cx="3849698" cy="31717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12"/>
          <a:stretch/>
        </p:blipFill>
        <p:spPr>
          <a:xfrm>
            <a:off x="4515903" y="0"/>
            <a:ext cx="3944536" cy="32261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10"/>
          <a:stretch/>
        </p:blipFill>
        <p:spPr>
          <a:xfrm>
            <a:off x="666205" y="3728880"/>
            <a:ext cx="3849316" cy="31291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7"/>
          <a:stretch/>
        </p:blipFill>
        <p:spPr>
          <a:xfrm>
            <a:off x="4515521" y="3694088"/>
            <a:ext cx="3944918" cy="31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174809"/>
            <a:ext cx="910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Coronale T2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7"/>
          <a:stretch/>
        </p:blipFill>
        <p:spPr>
          <a:xfrm>
            <a:off x="528199" y="83752"/>
            <a:ext cx="3945720" cy="30935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9"/>
          <a:stretch/>
        </p:blipFill>
        <p:spPr>
          <a:xfrm>
            <a:off x="4493841" y="55256"/>
            <a:ext cx="3945721" cy="31195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8"/>
          <a:stretch/>
        </p:blipFill>
        <p:spPr>
          <a:xfrm>
            <a:off x="528197" y="3726353"/>
            <a:ext cx="3945722" cy="30978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8"/>
          <a:stretch/>
        </p:blipFill>
        <p:spPr>
          <a:xfrm>
            <a:off x="4493841" y="3777193"/>
            <a:ext cx="3945721" cy="30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174809"/>
            <a:ext cx="9108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</a:rPr>
              <a:t>Coronale T2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1"/>
          <a:stretch/>
        </p:blipFill>
        <p:spPr>
          <a:xfrm>
            <a:off x="539550" y="0"/>
            <a:ext cx="4180793" cy="30590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6"/>
          <a:stretch/>
        </p:blipFill>
        <p:spPr>
          <a:xfrm>
            <a:off x="4720343" y="28020"/>
            <a:ext cx="4180792" cy="30354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0"/>
          <a:stretch/>
        </p:blipFill>
        <p:spPr>
          <a:xfrm>
            <a:off x="516064" y="3854501"/>
            <a:ext cx="4180793" cy="30034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77"/>
          <a:stretch/>
        </p:blipFill>
        <p:spPr>
          <a:xfrm>
            <a:off x="4696857" y="3934644"/>
            <a:ext cx="4180792" cy="29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764704"/>
            <a:ext cx="9108504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31348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</a:rPr>
              <a:t>A</a:t>
            </a:r>
            <a:r>
              <a:rPr lang="it-IT" sz="3200" b="1" dirty="0" smtClean="0">
                <a:solidFill>
                  <a:srgbClr val="FFFF00"/>
                </a:solidFill>
              </a:rPr>
              <a:t>ssiale T1 </a:t>
            </a:r>
            <a:r>
              <a:rPr lang="it-IT" sz="3200" b="1" dirty="0" err="1" smtClean="0">
                <a:solidFill>
                  <a:srgbClr val="FFFF00"/>
                </a:solidFill>
              </a:rPr>
              <a:t>Fat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Sat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4" b="2876"/>
          <a:stretch/>
        </p:blipFill>
        <p:spPr>
          <a:xfrm>
            <a:off x="127809" y="764704"/>
            <a:ext cx="4439358" cy="22723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1" b="1959"/>
          <a:stretch/>
        </p:blipFill>
        <p:spPr>
          <a:xfrm>
            <a:off x="4605447" y="751693"/>
            <a:ext cx="4464777" cy="22853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 b="845"/>
          <a:stretch/>
        </p:blipFill>
        <p:spPr>
          <a:xfrm>
            <a:off x="0" y="3915305"/>
            <a:ext cx="4643446" cy="24682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5" b="1686"/>
          <a:stretch/>
        </p:blipFill>
        <p:spPr>
          <a:xfrm>
            <a:off x="4643446" y="3970971"/>
            <a:ext cx="4500554" cy="24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ersonalizzat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3102</TotalTime>
  <Words>402</Words>
  <Application>Microsoft Office PowerPoint</Application>
  <PresentationFormat>Presentazione su schermo (4:3)</PresentationFormat>
  <Paragraphs>70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0" baseType="lpstr">
      <vt:lpstr>SimSun</vt:lpstr>
      <vt:lpstr>Arial</vt:lpstr>
      <vt:lpstr>Calibri</vt:lpstr>
      <vt:lpstr>Times New Roman</vt:lpstr>
      <vt:lpstr>Wingdings</vt:lpstr>
      <vt:lpstr>Wingdings 2</vt:lpstr>
      <vt:lpstr>Wingdings 3</vt:lpstr>
      <vt:lpstr>Metro</vt:lpstr>
      <vt:lpstr>Tumefazione inguinale </vt:lpstr>
      <vt:lpstr>Anamnesi e quesito clinico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Algoritmo diagnostico</vt:lpstr>
      <vt:lpstr>Individuazione della lesione, della sua sede  e se singola o multipla</vt:lpstr>
      <vt:lpstr>Rapporti con gli organi endopelvici</vt:lpstr>
      <vt:lpstr>Rapporti con gli organi endopelvici</vt:lpstr>
      <vt:lpstr>Morfologia e segnale della lesione</vt:lpstr>
      <vt:lpstr>Diagnosi RM e DD</vt:lpstr>
      <vt:lpstr>Canale di Nuck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Radiolgia e diagnostica per immagini: modello dipartimentale</dc:title>
  <dc:creator>Silvia</dc:creator>
  <cp:lastModifiedBy>Silvia</cp:lastModifiedBy>
  <cp:revision>503</cp:revision>
  <dcterms:modified xsi:type="dcterms:W3CDTF">2021-05-18T05:59:32Z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1256659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