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1"/>
  </p:notesMasterIdLst>
  <p:sldIdLst>
    <p:sldId id="842" r:id="rId2"/>
    <p:sldId id="1023" r:id="rId3"/>
    <p:sldId id="1135" r:id="rId4"/>
    <p:sldId id="1133" r:id="rId5"/>
    <p:sldId id="1168" r:id="rId6"/>
    <p:sldId id="1134" r:id="rId7"/>
    <p:sldId id="1169" r:id="rId8"/>
    <p:sldId id="1193" r:id="rId9"/>
    <p:sldId id="1194" r:id="rId10"/>
    <p:sldId id="1195" r:id="rId11"/>
    <p:sldId id="1186" r:id="rId12"/>
    <p:sldId id="1181" r:id="rId13"/>
    <p:sldId id="1182" r:id="rId14"/>
    <p:sldId id="1183" r:id="rId15"/>
    <p:sldId id="1184" r:id="rId16"/>
    <p:sldId id="1196" r:id="rId17"/>
    <p:sldId id="1185" r:id="rId18"/>
    <p:sldId id="1187" r:id="rId19"/>
    <p:sldId id="1188" r:id="rId20"/>
    <p:sldId id="1189" r:id="rId21"/>
    <p:sldId id="1190" r:id="rId22"/>
    <p:sldId id="1191" r:id="rId23"/>
    <p:sldId id="1192" r:id="rId24"/>
    <p:sldId id="1197" r:id="rId25"/>
    <p:sldId id="1153" r:id="rId26"/>
    <p:sldId id="1082" r:id="rId27"/>
    <p:sldId id="1151" r:id="rId28"/>
    <p:sldId id="1172" r:id="rId29"/>
    <p:sldId id="1150" r:id="rId30"/>
    <p:sldId id="1154" r:id="rId31"/>
    <p:sldId id="1147" r:id="rId32"/>
    <p:sldId id="1198" r:id="rId33"/>
    <p:sldId id="1158" r:id="rId34"/>
    <p:sldId id="1162" r:id="rId35"/>
    <p:sldId id="1201" r:id="rId36"/>
    <p:sldId id="1202" r:id="rId37"/>
    <p:sldId id="1203" r:id="rId38"/>
    <p:sldId id="1204" r:id="rId39"/>
    <p:sldId id="1096" r:id="rId40"/>
    <p:sldId id="1098" r:id="rId41"/>
    <p:sldId id="1099" r:id="rId42"/>
    <p:sldId id="1097" r:id="rId43"/>
    <p:sldId id="1102" r:id="rId44"/>
    <p:sldId id="1127" r:id="rId45"/>
    <p:sldId id="1022" r:id="rId46"/>
    <p:sldId id="1178" r:id="rId47"/>
    <p:sldId id="1167" r:id="rId48"/>
    <p:sldId id="1179" r:id="rId49"/>
    <p:sldId id="1180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" initials="S" lastIdx="1" clrIdx="0">
    <p:extLst>
      <p:ext uri="{19B8F6BF-5375-455C-9EA6-DF929625EA0E}">
        <p15:presenceInfo xmlns:p15="http://schemas.microsoft.com/office/powerpoint/2012/main" userId="Silv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595" autoAdjust="0"/>
  </p:normalViewPr>
  <p:slideViewPr>
    <p:cSldViewPr>
      <p:cViewPr varScale="1">
        <p:scale>
          <a:sx n="82" d="100"/>
          <a:sy n="82" d="100"/>
        </p:scale>
        <p:origin x="14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5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70DB-D799-4383-8B0E-218229C21B71}" type="datetimeFigureOut">
              <a:rPr lang="it-IT" smtClean="0"/>
              <a:pPr/>
              <a:t>19/07/2021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BA53-B264-48DD-92F8-04B8904EB1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47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5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19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64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27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19/07/2021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19/07/2021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19/07/2021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19/07/2021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19/07/2021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19/07/2021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19/07/2021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19/07/2021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19/07/2021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19/07/2021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dirty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19/07/2021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19/07/2021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7" Type="http://schemas.openxmlformats.org/officeDocument/2006/relationships/image" Target="../media/image75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7" Type="http://schemas.openxmlformats.org/officeDocument/2006/relationships/image" Target="../media/image81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7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g"/><Relationship Id="rId3" Type="http://schemas.openxmlformats.org/officeDocument/2006/relationships/image" Target="../media/image88.jpg"/><Relationship Id="rId7" Type="http://schemas.openxmlformats.org/officeDocument/2006/relationships/image" Target="../media/image9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7" Type="http://schemas.openxmlformats.org/officeDocument/2006/relationships/image" Target="../media/image99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g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g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7" Type="http://schemas.openxmlformats.org/officeDocument/2006/relationships/image" Target="../media/image111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g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7" Type="http://schemas.openxmlformats.org/officeDocument/2006/relationships/image" Target="../media/image117.jp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g"/><Relationship Id="rId5" Type="http://schemas.openxmlformats.org/officeDocument/2006/relationships/image" Target="../media/image115.jpg"/><Relationship Id="rId4" Type="http://schemas.openxmlformats.org/officeDocument/2006/relationships/image" Target="../media/image11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7" Type="http://schemas.openxmlformats.org/officeDocument/2006/relationships/image" Target="../media/image123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g"/><Relationship Id="rId5" Type="http://schemas.openxmlformats.org/officeDocument/2006/relationships/image" Target="../media/image121.jpg"/><Relationship Id="rId4" Type="http://schemas.openxmlformats.org/officeDocument/2006/relationships/image" Target="../media/image120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g"/><Relationship Id="rId3" Type="http://schemas.openxmlformats.org/officeDocument/2006/relationships/image" Target="../media/image124.jpg"/><Relationship Id="rId7" Type="http://schemas.openxmlformats.org/officeDocument/2006/relationships/image" Target="../media/image1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g"/><Relationship Id="rId5" Type="http://schemas.openxmlformats.org/officeDocument/2006/relationships/image" Target="../media/image126.jpg"/><Relationship Id="rId4" Type="http://schemas.openxmlformats.org/officeDocument/2006/relationships/image" Target="../media/image12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g"/><Relationship Id="rId5" Type="http://schemas.openxmlformats.org/officeDocument/2006/relationships/image" Target="../media/image80.jpg"/><Relationship Id="rId4" Type="http://schemas.openxmlformats.org/officeDocument/2006/relationships/image" Target="../media/image67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7526" y="2924944"/>
            <a:ext cx="8378930" cy="1975104"/>
          </a:xfrm>
        </p:spPr>
        <p:txBody>
          <a:bodyPr/>
          <a:lstStyle/>
          <a:p>
            <a:pPr algn="r"/>
            <a:r>
              <a:rPr lang="it-IT" sz="3600" dirty="0" err="1">
                <a:solidFill>
                  <a:srgbClr val="FFFF00"/>
                </a:solidFill>
              </a:rPr>
              <a:t>casiSTICA</a:t>
            </a:r>
            <a:r>
              <a:rPr lang="it-IT" sz="3600" dirty="0">
                <a:solidFill>
                  <a:srgbClr val="FFFF00"/>
                </a:solidFill>
              </a:rPr>
              <a:t> Ragionata: </a:t>
            </a:r>
            <a:br>
              <a:rPr lang="it-IT" sz="3600" dirty="0">
                <a:solidFill>
                  <a:srgbClr val="FFFF00"/>
                </a:solidFill>
              </a:rPr>
            </a:br>
            <a:r>
              <a:rPr lang="it-IT" sz="3600" dirty="0">
                <a:solidFill>
                  <a:srgbClr val="FFFF00"/>
                </a:solidFill>
              </a:rPr>
              <a:t>prostata (3)</a:t>
            </a:r>
            <a:br>
              <a:rPr lang="it-IT" sz="3600" dirty="0">
                <a:solidFill>
                  <a:srgbClr val="FFFF00"/>
                </a:solidFill>
              </a:rPr>
            </a:b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22508" y="1035584"/>
            <a:ext cx="9143999" cy="1508760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Filippo </a:t>
            </a:r>
            <a:r>
              <a:rPr lang="it-IT" sz="2800" dirty="0" err="1"/>
              <a:t>Barbiera</a:t>
            </a:r>
            <a:r>
              <a:rPr lang="it-IT" sz="2800" dirty="0"/>
              <a:t>*, Michele Barbera**, </a:t>
            </a:r>
          </a:p>
          <a:p>
            <a:pPr algn="ctr"/>
            <a:r>
              <a:rPr lang="it-IT" sz="2800" dirty="0"/>
              <a:t>Marilena Fiorino***, Maria Accardi*</a:t>
            </a:r>
          </a:p>
          <a:p>
            <a:pPr algn="ctr"/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2538" y="4917268"/>
            <a:ext cx="84969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/>
              <a:t>*Radiologia, **Urologia, ***Anatomia Patologica </a:t>
            </a:r>
          </a:p>
          <a:p>
            <a:pPr algn="r"/>
            <a:r>
              <a:rPr lang="it-IT" sz="2400" dirty="0"/>
              <a:t>P.O. Giovanni Paolo II, Sciacca  </a:t>
            </a:r>
          </a:p>
          <a:p>
            <a:pPr algn="r"/>
            <a:r>
              <a:rPr lang="it-IT" sz="2400" dirty="0"/>
              <a:t>Azienda Sanitaria Provinciale Agrigento</a:t>
            </a:r>
          </a:p>
          <a:p>
            <a:pPr algn="r"/>
            <a:r>
              <a:rPr lang="it-IT" sz="2400" dirty="0"/>
              <a:t>Ed.: Silvia </a:t>
            </a:r>
            <a:r>
              <a:rPr lang="it-IT" sz="2400" dirty="0" err="1"/>
              <a:t>Magnaldi</a:t>
            </a:r>
            <a:endParaRPr lang="it-IT" sz="2400" dirty="0"/>
          </a:p>
          <a:p>
            <a:pPr algn="r"/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83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F918932-EDB1-4FB0-8315-961CDD9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" b="1"/>
          <a:stretch/>
        </p:blipFill>
        <p:spPr>
          <a:xfrm>
            <a:off x="0" y="1945287"/>
            <a:ext cx="4721004" cy="43640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CE9737-31F9-4C85-87FC-A87C52809A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"/>
          <a:stretch/>
        </p:blipFill>
        <p:spPr>
          <a:xfrm>
            <a:off x="4410963" y="1944919"/>
            <a:ext cx="4733037" cy="436403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A159AF-88BE-4175-A6AF-B1175CCB17AC}"/>
              </a:ext>
            </a:extLst>
          </p:cNvPr>
          <p:cNvSpPr txBox="1"/>
          <p:nvPr/>
        </p:nvSpPr>
        <p:spPr>
          <a:xfrm>
            <a:off x="13234" y="980728"/>
            <a:ext cx="908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T2</a:t>
            </a:r>
          </a:p>
        </p:txBody>
      </p:sp>
    </p:spTree>
    <p:extLst>
      <p:ext uri="{BB962C8B-B14F-4D97-AF65-F5344CB8AC3E}">
        <p14:creationId xmlns:p14="http://schemas.microsoft.com/office/powerpoint/2010/main" val="330482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4157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Sagittale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41055A-F173-4DD6-BE74-7EEC06475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r="6978"/>
          <a:stretch/>
        </p:blipFill>
        <p:spPr>
          <a:xfrm>
            <a:off x="107504" y="1384221"/>
            <a:ext cx="4464496" cy="521313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03AD75C-5593-48A1-BAAE-E321F4AA11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r="7149"/>
          <a:stretch/>
        </p:blipFill>
        <p:spPr>
          <a:xfrm>
            <a:off x="4572000" y="1384221"/>
            <a:ext cx="4464496" cy="52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2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157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Sagittale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D5710FB-4D63-499A-96B5-09168F843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5501"/>
          <a:stretch/>
        </p:blipFill>
        <p:spPr>
          <a:xfrm>
            <a:off x="107503" y="1400572"/>
            <a:ext cx="4464495" cy="512477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AEA3AB9-9AE0-464E-9442-64A03525CA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11"/>
          <a:stretch/>
        </p:blipFill>
        <p:spPr>
          <a:xfrm>
            <a:off x="4572000" y="1400572"/>
            <a:ext cx="4464495" cy="512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157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Sagittale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98014E-99D9-42CC-B647-0E7531DCE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5501"/>
          <a:stretch/>
        </p:blipFill>
        <p:spPr>
          <a:xfrm>
            <a:off x="135336" y="1412776"/>
            <a:ext cx="4436663" cy="509282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A6F9907-7A23-4C0A-96FC-966168A945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5501"/>
          <a:stretch/>
        </p:blipFill>
        <p:spPr>
          <a:xfrm>
            <a:off x="4571999" y="1412776"/>
            <a:ext cx="4436663" cy="50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157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Sagittale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F53065B-53F3-4CEC-BAF8-D25DA1B78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r="4024"/>
          <a:stretch/>
        </p:blipFill>
        <p:spPr>
          <a:xfrm>
            <a:off x="107504" y="1417737"/>
            <a:ext cx="4464496" cy="50393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9861D2F-1598-4150-AC44-4C9FC21EA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r="4024"/>
          <a:stretch/>
        </p:blipFill>
        <p:spPr>
          <a:xfrm>
            <a:off x="4572000" y="1417737"/>
            <a:ext cx="4464496" cy="50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1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157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Sagittale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B22462-FD8F-43D0-A47F-811B7ED69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r="5501"/>
          <a:stretch/>
        </p:blipFill>
        <p:spPr>
          <a:xfrm>
            <a:off x="144182" y="1400571"/>
            <a:ext cx="4388826" cy="512477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9F7CA96-EF2C-4C96-9636-8E8E2E60E7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r="5484"/>
          <a:stretch/>
        </p:blipFill>
        <p:spPr>
          <a:xfrm>
            <a:off x="4533008" y="1400571"/>
            <a:ext cx="4464497" cy="51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2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157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Sagittale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A4C5DE6-C854-4361-B3A6-251588D35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5501"/>
          <a:stretch/>
        </p:blipFill>
        <p:spPr>
          <a:xfrm>
            <a:off x="107504" y="1412776"/>
            <a:ext cx="4464496" cy="512477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7D4A9A2-38C3-40A9-91A6-455B5AD91F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5501"/>
          <a:stretch/>
        </p:blipFill>
        <p:spPr>
          <a:xfrm>
            <a:off x="4572000" y="1412776"/>
            <a:ext cx="4464496" cy="51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9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157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Sagittale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0483F8B-C5E7-4436-B943-7131CBBC4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r="6978"/>
          <a:stretch/>
        </p:blipFill>
        <p:spPr>
          <a:xfrm>
            <a:off x="126726" y="1337558"/>
            <a:ext cx="4428843" cy="52622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C7BD098-D727-4B7F-9E09-618B70504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r="6059"/>
          <a:stretch/>
        </p:blipFill>
        <p:spPr>
          <a:xfrm>
            <a:off x="4454374" y="1335124"/>
            <a:ext cx="4584242" cy="52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35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Coronale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B7C42D-CD33-4D55-A7A1-60A23B159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660776" cy="466077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1947348-D470-4DF5-9691-7CFED09C6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24" y="1556792"/>
            <a:ext cx="4660776" cy="46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2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755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Coronale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6D93329-0452-42E2-BFEA-2D7F91A8F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681872" cy="468187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C461416-3177-43BE-9275-4BAF58778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28" y="1703446"/>
            <a:ext cx="4681872" cy="46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0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9144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 Età e valori di PSA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7704" y="3068960"/>
            <a:ext cx="7090556" cy="4572000"/>
          </a:xfrm>
        </p:spPr>
        <p:txBody>
          <a:bodyPr>
            <a:normAutofit/>
          </a:bodyPr>
          <a:lstStyle/>
          <a:p>
            <a:r>
              <a:rPr lang="it-IT" sz="2800" dirty="0"/>
              <a:t>78 anni</a:t>
            </a:r>
          </a:p>
          <a:p>
            <a:r>
              <a:rPr lang="it-IT" sz="2800" dirty="0"/>
              <a:t>ER negativa</a:t>
            </a:r>
          </a:p>
          <a:p>
            <a:r>
              <a:rPr lang="it-IT" sz="2800" dirty="0"/>
              <a:t>PSA 7.34 </a:t>
            </a:r>
            <a:r>
              <a:rPr lang="it-IT" sz="2800" dirty="0" err="1"/>
              <a:t>ng</a:t>
            </a:r>
            <a:r>
              <a:rPr lang="it-IT" sz="2800" dirty="0"/>
              <a:t>/</a:t>
            </a:r>
            <a:r>
              <a:rPr lang="it-IT" sz="2800" dirty="0" err="1"/>
              <a:t>mL</a:t>
            </a:r>
            <a:r>
              <a:rPr lang="it-IT" sz="2800" dirty="0"/>
              <a:t>, ratio L/T 10</a:t>
            </a: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09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755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Coronale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3348821-D018-4CCC-AD38-DB5E2A90E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627724" cy="462772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02A9157-E3BB-42E3-9AD7-0900CF87F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76" y="1772816"/>
            <a:ext cx="4627724" cy="46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94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755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Coronale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4E595A2-0639-4D47-98FA-ECA0F2082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296"/>
            <a:ext cx="4708040" cy="47080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55D03F4-C2D0-47EC-A639-BF493CA33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69" y="1741240"/>
            <a:ext cx="4708040" cy="47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2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755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Coronale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A5EE427-C7E1-4E2F-BFEE-83338A32C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660776" cy="466077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9D7A004-14E8-4CBF-90E5-BF57AC306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21" y="1700808"/>
            <a:ext cx="4660776" cy="46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34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755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Coronale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ED0EA1A-C69A-48BB-81A5-AE1DE1F2C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631873" cy="463187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D961707-752D-4655-AB22-0D7A3BC92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27" y="1700808"/>
            <a:ext cx="4631873" cy="46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17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A28AC3E-A4D1-4E94-953C-BCFF31AF2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1081"/>
            <a:ext cx="4680247" cy="46802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7A763C7-F7F3-4165-BAE5-C911F4D23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53" y="1701081"/>
            <a:ext cx="4680247" cy="46802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B3B5CB-A953-4058-BEFD-B54940492FDA}"/>
              </a:ext>
            </a:extLst>
          </p:cNvPr>
          <p:cNvSpPr txBox="1"/>
          <p:nvPr/>
        </p:nvSpPr>
        <p:spPr>
          <a:xfrm>
            <a:off x="0" y="755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Coronale T2</a:t>
            </a:r>
          </a:p>
        </p:txBody>
      </p:sp>
    </p:spTree>
    <p:extLst>
      <p:ext uri="{BB962C8B-B14F-4D97-AF65-F5344CB8AC3E}">
        <p14:creationId xmlns:p14="http://schemas.microsoft.com/office/powerpoint/2010/main" val="2057295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1428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DWI b 1000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268C961-11B2-4964-82C3-57694F5F2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b="10978"/>
          <a:stretch/>
        </p:blipFill>
        <p:spPr>
          <a:xfrm>
            <a:off x="0" y="854528"/>
            <a:ext cx="3080334" cy="19102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C0A0E38-61A2-46EF-B3C4-D2D2443FD1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2" b="13673"/>
          <a:stretch/>
        </p:blipFill>
        <p:spPr>
          <a:xfrm>
            <a:off x="2983334" y="834244"/>
            <a:ext cx="3080334" cy="19102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6AC6557-562A-4517-8342-9286082838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0" b="12425"/>
          <a:stretch/>
        </p:blipFill>
        <p:spPr>
          <a:xfrm>
            <a:off x="6035474" y="834244"/>
            <a:ext cx="3080334" cy="191026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2DBB100-5645-4CC8-A83C-C0F0ACBC2F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5" b="11100"/>
          <a:stretch/>
        </p:blipFill>
        <p:spPr>
          <a:xfrm>
            <a:off x="31034" y="4294648"/>
            <a:ext cx="3071686" cy="19049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02868D5-30BB-4968-B476-1E8830BA73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2" b="13403"/>
          <a:stretch/>
        </p:blipFill>
        <p:spPr>
          <a:xfrm>
            <a:off x="3036157" y="4294649"/>
            <a:ext cx="3071685" cy="190490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F1011CF-E7A1-44F4-A333-35473DBED0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5" b="12479"/>
          <a:stretch/>
        </p:blipFill>
        <p:spPr>
          <a:xfrm>
            <a:off x="6072315" y="4294650"/>
            <a:ext cx="3071685" cy="19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63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142884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DWI b 1000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C9A4AB-E21E-4967-9738-21CF1EFE7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4" b="8455"/>
          <a:stretch/>
        </p:blipFill>
        <p:spPr>
          <a:xfrm>
            <a:off x="0" y="957198"/>
            <a:ext cx="3075915" cy="20891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CCB666B-E683-41C8-A94E-A2FC43C019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1" b="2548"/>
          <a:stretch/>
        </p:blipFill>
        <p:spPr>
          <a:xfrm>
            <a:off x="3026684" y="932211"/>
            <a:ext cx="3075915" cy="20891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C58CA69-8F50-46DE-BB36-9751035146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8" b="1861"/>
          <a:stretch/>
        </p:blipFill>
        <p:spPr>
          <a:xfrm>
            <a:off x="6062365" y="957198"/>
            <a:ext cx="3075915" cy="208919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4959294-71E1-4F98-BE14-1327A9DDC1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4" b="9120"/>
          <a:stretch/>
        </p:blipFill>
        <p:spPr>
          <a:xfrm>
            <a:off x="0" y="4276059"/>
            <a:ext cx="3061645" cy="205912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7603C7C-1878-4E3A-AC3B-909AE2528B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4" b="10202"/>
          <a:stretch/>
        </p:blipFill>
        <p:spPr>
          <a:xfrm>
            <a:off x="3023429" y="4276058"/>
            <a:ext cx="3061645" cy="205912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4CBBE67-7DAF-40B7-8C4A-D972308D9E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4" b="12631"/>
          <a:stretch/>
        </p:blipFill>
        <p:spPr>
          <a:xfrm>
            <a:off x="6081908" y="4276059"/>
            <a:ext cx="3061645" cy="20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9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27627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DWI b 1500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51167C-598C-492F-A7CB-F0D0D20781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3" b="12781"/>
          <a:stretch/>
        </p:blipFill>
        <p:spPr>
          <a:xfrm>
            <a:off x="-13388" y="997950"/>
            <a:ext cx="3106507" cy="18988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BDF834B-3772-4DFB-AD19-E468EAE9C1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2" b="9341"/>
          <a:stretch/>
        </p:blipFill>
        <p:spPr>
          <a:xfrm>
            <a:off x="3018746" y="1017114"/>
            <a:ext cx="3106507" cy="189889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7D78EB9-E9BF-4932-9798-3D1052078B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3" b="8860"/>
          <a:stretch/>
        </p:blipFill>
        <p:spPr>
          <a:xfrm>
            <a:off x="6005242" y="1026046"/>
            <a:ext cx="3106507" cy="189889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5CC9A40-411F-49F5-B83B-521634B79F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1" b="8454"/>
          <a:stretch/>
        </p:blipFill>
        <p:spPr>
          <a:xfrm>
            <a:off x="0" y="4348568"/>
            <a:ext cx="3161751" cy="196075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E51C03C-CA8E-4DCC-90AA-16DB517380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3" b="8042"/>
          <a:stretch/>
        </p:blipFill>
        <p:spPr>
          <a:xfrm>
            <a:off x="2963502" y="4348568"/>
            <a:ext cx="3161751" cy="196075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CD1312F-2D6B-4D5C-91B2-3A8032C50B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2" b="10133"/>
          <a:stretch/>
        </p:blipFill>
        <p:spPr>
          <a:xfrm>
            <a:off x="5967645" y="4348568"/>
            <a:ext cx="3161751" cy="196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27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2627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DWI b 1500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2238305-8A7D-474E-9087-0770AD6E0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2" b="10719"/>
          <a:stretch/>
        </p:blipFill>
        <p:spPr>
          <a:xfrm>
            <a:off x="14110" y="788310"/>
            <a:ext cx="3189586" cy="20722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53B62A0-D3B6-428F-9A46-1397E8669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2" b="10719"/>
          <a:stretch/>
        </p:blipFill>
        <p:spPr>
          <a:xfrm>
            <a:off x="2900913" y="797334"/>
            <a:ext cx="3189586" cy="20722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D6F1249-4021-45A1-8DCC-1F3BF995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4" b="11407"/>
          <a:stretch/>
        </p:blipFill>
        <p:spPr>
          <a:xfrm>
            <a:off x="5947924" y="826948"/>
            <a:ext cx="3189586" cy="207220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0AD9633-2745-4627-8D6E-8076DE7276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3" b="15149"/>
          <a:stretch/>
        </p:blipFill>
        <p:spPr>
          <a:xfrm>
            <a:off x="0" y="4313187"/>
            <a:ext cx="3072493" cy="199613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BCA8E3A-9A0F-4775-96BC-A3913178D6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6" b="18103"/>
          <a:stretch/>
        </p:blipFill>
        <p:spPr>
          <a:xfrm>
            <a:off x="3018005" y="4322211"/>
            <a:ext cx="3072494" cy="197808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450A8B5-B393-42BC-93C6-1CA1BD970E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1" b="6878"/>
          <a:stretch/>
        </p:blipFill>
        <p:spPr>
          <a:xfrm>
            <a:off x="6064611" y="4322209"/>
            <a:ext cx="3072494" cy="19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5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099" y="308146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Mappe ADC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74A7A69-FB87-4506-B0BF-08B2788EF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7" y="48946"/>
            <a:ext cx="2870448" cy="287044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F09F116-4D69-41C6-AA81-AD0C26029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388" y="0"/>
            <a:ext cx="2870448" cy="28704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47CF688-20F1-4458-9177-69FA063D8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32" y="48946"/>
            <a:ext cx="2870448" cy="287044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E4C43CD-A2AF-442D-BC8D-DAFAA8B7A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7" y="3987552"/>
            <a:ext cx="2870448" cy="287044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408A2A1-AA9A-499C-A1BB-321E9933AF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85" y="3987552"/>
            <a:ext cx="2870448" cy="287044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094EFD7-9BAC-4804-9747-9723C571B0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79" y="3987552"/>
            <a:ext cx="2870448" cy="2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6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3234" y="929516"/>
            <a:ext cx="908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F417D64-BCAA-4DC2-836F-B044FF30E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5"/>
          <a:stretch/>
        </p:blipFill>
        <p:spPr>
          <a:xfrm>
            <a:off x="-3399" y="1988840"/>
            <a:ext cx="4712874" cy="41404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A6E24F3-FBF9-4EBB-B16A-0B8082648B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5"/>
          <a:stretch/>
        </p:blipFill>
        <p:spPr>
          <a:xfrm>
            <a:off x="4443702" y="1988840"/>
            <a:ext cx="4712874" cy="41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3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" y="3018127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Mappe ADC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AF45869-1BE9-4E10-BE15-937B80E4C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9" y="0"/>
            <a:ext cx="2870448" cy="287044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EBCAD14-F442-45E2-80AA-1AB8CBD02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07" y="61936"/>
            <a:ext cx="2870448" cy="28704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687EC4E-404E-4181-87B7-43334D024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90" y="-11904"/>
            <a:ext cx="2870448" cy="287044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659FCFC-A53D-4711-B61E-0422A9ED8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5" y="3987552"/>
            <a:ext cx="2870448" cy="287044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089D7DD-E831-49CE-BF87-4E8F5ACD3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22" y="3991002"/>
            <a:ext cx="2870448" cy="287044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CBC638E-4660-495F-84FF-4701F4865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49" y="3994042"/>
            <a:ext cx="2863958" cy="28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30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850" y="3233579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T1 </a:t>
            </a:r>
            <a:r>
              <a:rPr lang="it-IT" sz="3200" b="1" dirty="0" err="1">
                <a:solidFill>
                  <a:srgbClr val="FFFF00"/>
                </a:solidFill>
              </a:rPr>
              <a:t>Fat</a:t>
            </a:r>
            <a:r>
              <a:rPr lang="it-IT" sz="3200" b="1" dirty="0">
                <a:solidFill>
                  <a:srgbClr val="FFFF00"/>
                </a:solidFill>
              </a:rPr>
              <a:t> </a:t>
            </a:r>
            <a:r>
              <a:rPr lang="it-IT" sz="3200" b="1" dirty="0" err="1">
                <a:solidFill>
                  <a:srgbClr val="FFFF00"/>
                </a:solidFill>
              </a:rPr>
              <a:t>Sat</a:t>
            </a:r>
            <a:r>
              <a:rPr lang="it-IT" sz="3200" b="1" dirty="0">
                <a:solidFill>
                  <a:srgbClr val="FFFF00"/>
                </a:solidFill>
              </a:rPr>
              <a:t> </a:t>
            </a:r>
            <a:r>
              <a:rPr lang="it-IT" sz="3200" b="1" dirty="0" err="1">
                <a:solidFill>
                  <a:srgbClr val="FFFF00"/>
                </a:solidFill>
              </a:rPr>
              <a:t>pre</a:t>
            </a:r>
            <a:r>
              <a:rPr lang="it-IT" sz="3200" b="1" dirty="0">
                <a:solidFill>
                  <a:srgbClr val="FFFF00"/>
                </a:solidFill>
              </a:rPr>
              <a:t>-contrasto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633077B-40C8-4C18-90B6-B12D85D0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17719"/>
          <a:stretch/>
        </p:blipFill>
        <p:spPr>
          <a:xfrm>
            <a:off x="1" y="908719"/>
            <a:ext cx="3135086" cy="19442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72A9E84-898B-488A-8EF8-543AE267A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6908"/>
          <a:stretch/>
        </p:blipFill>
        <p:spPr>
          <a:xfrm>
            <a:off x="3004458" y="884035"/>
            <a:ext cx="3135084" cy="195690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6976043-96E5-41D8-9341-E931B10FDD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7314"/>
          <a:stretch/>
        </p:blipFill>
        <p:spPr>
          <a:xfrm>
            <a:off x="6008915" y="881099"/>
            <a:ext cx="3135086" cy="194421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59BFCF7-3CF7-4365-AFD3-7528F063AD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2" b="18763"/>
          <a:stretch/>
        </p:blipFill>
        <p:spPr>
          <a:xfrm>
            <a:off x="17850" y="4147862"/>
            <a:ext cx="3135086" cy="194421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05A87CD-0A07-4DBB-A2C8-2376FC3AD9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2" b="18763"/>
          <a:stretch/>
        </p:blipFill>
        <p:spPr>
          <a:xfrm>
            <a:off x="3004458" y="4147861"/>
            <a:ext cx="3135086" cy="194421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96D4B80-53A5-4D97-BCB6-74FFD99126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2" b="18763"/>
          <a:stretch/>
        </p:blipFill>
        <p:spPr>
          <a:xfrm>
            <a:off x="6008915" y="4122709"/>
            <a:ext cx="3135086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88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AD05E12-678E-4E29-A754-39908FBE6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7314"/>
          <a:stretch/>
        </p:blipFill>
        <p:spPr>
          <a:xfrm>
            <a:off x="0" y="963550"/>
            <a:ext cx="3135086" cy="194421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9CFBC59-9168-4857-A720-B2A686A4A8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8" b="17187"/>
          <a:stretch/>
        </p:blipFill>
        <p:spPr>
          <a:xfrm>
            <a:off x="2962022" y="980728"/>
            <a:ext cx="3135086" cy="194421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DDD41F2-512A-41CF-AE19-5BAAD82BF1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7314"/>
          <a:stretch/>
        </p:blipFill>
        <p:spPr>
          <a:xfrm>
            <a:off x="5960640" y="963549"/>
            <a:ext cx="3135086" cy="19442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CB182DD-0778-442A-9752-B42C20F63F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20266"/>
          <a:stretch/>
        </p:blipFill>
        <p:spPr>
          <a:xfrm>
            <a:off x="-12779" y="4106492"/>
            <a:ext cx="3215924" cy="189937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5932CDA-87C7-44EF-A96A-5FEE12057C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4" b="19221"/>
          <a:stretch/>
        </p:blipFill>
        <p:spPr>
          <a:xfrm>
            <a:off x="2993679" y="4088034"/>
            <a:ext cx="3107383" cy="192703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F40B780-BC71-4B2F-81B3-7045D27CB9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6" b="17992"/>
          <a:stretch/>
        </p:blipFill>
        <p:spPr>
          <a:xfrm>
            <a:off x="5891596" y="4094252"/>
            <a:ext cx="3262750" cy="192703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B0A92C3-5EEE-4DD4-A564-5A80A2AA834B}"/>
              </a:ext>
            </a:extLst>
          </p:cNvPr>
          <p:cNvSpPr txBox="1"/>
          <p:nvPr/>
        </p:nvSpPr>
        <p:spPr>
          <a:xfrm>
            <a:off x="17850" y="3233579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T1 </a:t>
            </a:r>
            <a:r>
              <a:rPr lang="it-IT" sz="3200" b="1" dirty="0" err="1">
                <a:solidFill>
                  <a:srgbClr val="FFFF00"/>
                </a:solidFill>
              </a:rPr>
              <a:t>Fat</a:t>
            </a:r>
            <a:r>
              <a:rPr lang="it-IT" sz="3200" b="1" dirty="0">
                <a:solidFill>
                  <a:srgbClr val="FFFF00"/>
                </a:solidFill>
              </a:rPr>
              <a:t> </a:t>
            </a:r>
            <a:r>
              <a:rPr lang="it-IT" sz="3200" b="1" dirty="0" err="1">
                <a:solidFill>
                  <a:srgbClr val="FFFF00"/>
                </a:solidFill>
              </a:rPr>
              <a:t>Sat</a:t>
            </a:r>
            <a:r>
              <a:rPr lang="it-IT" sz="3200" b="1" dirty="0">
                <a:solidFill>
                  <a:srgbClr val="FFFF00"/>
                </a:solidFill>
              </a:rPr>
              <a:t> </a:t>
            </a:r>
            <a:r>
              <a:rPr lang="it-IT" sz="3200" b="1" dirty="0" err="1">
                <a:solidFill>
                  <a:srgbClr val="FFFF00"/>
                </a:solidFill>
              </a:rPr>
              <a:t>pre</a:t>
            </a:r>
            <a:r>
              <a:rPr lang="it-IT" sz="3200" b="1" dirty="0">
                <a:solidFill>
                  <a:srgbClr val="FFFF00"/>
                </a:solidFill>
              </a:rPr>
              <a:t>-contrasto</a:t>
            </a:r>
          </a:p>
        </p:txBody>
      </p:sp>
    </p:spTree>
    <p:extLst>
      <p:ext uri="{BB962C8B-B14F-4D97-AF65-F5344CB8AC3E}">
        <p14:creationId xmlns:p14="http://schemas.microsoft.com/office/powerpoint/2010/main" val="3250229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140968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T1 </a:t>
            </a:r>
            <a:r>
              <a:rPr lang="it-IT" sz="3200" b="1" dirty="0" err="1">
                <a:solidFill>
                  <a:srgbClr val="FFFF00"/>
                </a:solidFill>
              </a:rPr>
              <a:t>Fat</a:t>
            </a:r>
            <a:r>
              <a:rPr lang="it-IT" sz="3200" b="1" dirty="0">
                <a:solidFill>
                  <a:srgbClr val="FFFF00"/>
                </a:solidFill>
              </a:rPr>
              <a:t> </a:t>
            </a:r>
            <a:r>
              <a:rPr lang="it-IT" sz="3200" b="1" dirty="0" err="1">
                <a:solidFill>
                  <a:srgbClr val="FFFF00"/>
                </a:solidFill>
              </a:rPr>
              <a:t>Sat</a:t>
            </a:r>
            <a:r>
              <a:rPr lang="it-IT" sz="3200" b="1" dirty="0">
                <a:solidFill>
                  <a:srgbClr val="FFFF00"/>
                </a:solidFill>
              </a:rPr>
              <a:t> dinamica dopo </a:t>
            </a:r>
            <a:r>
              <a:rPr lang="it-IT" sz="3200" b="1" dirty="0" err="1">
                <a:solidFill>
                  <a:srgbClr val="FFFF00"/>
                </a:solidFill>
              </a:rPr>
              <a:t>m.d.c</a:t>
            </a:r>
            <a:r>
              <a:rPr lang="it-IT" sz="32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B1E822E-DC74-499A-8D01-474D9C316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12585"/>
          <a:stretch/>
        </p:blipFill>
        <p:spPr>
          <a:xfrm>
            <a:off x="17239" y="799998"/>
            <a:ext cx="3153140" cy="21416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A67264-09E2-419D-A2D1-135457D2D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1407"/>
          <a:stretch/>
        </p:blipFill>
        <p:spPr>
          <a:xfrm>
            <a:off x="2954741" y="791681"/>
            <a:ext cx="3153140" cy="214164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C9D8D72-5DFE-4E5D-8C5F-B157E663BA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12585"/>
          <a:stretch/>
        </p:blipFill>
        <p:spPr>
          <a:xfrm>
            <a:off x="5971796" y="783364"/>
            <a:ext cx="3153140" cy="214164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D1039AA-C4F5-40D5-91B7-799C0B4DC0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11407"/>
          <a:stretch/>
        </p:blipFill>
        <p:spPr>
          <a:xfrm>
            <a:off x="-11765" y="4157397"/>
            <a:ext cx="3129453" cy="212555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5470FC9-2BAA-43A9-B695-8691747C70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11407"/>
          <a:stretch/>
        </p:blipFill>
        <p:spPr>
          <a:xfrm>
            <a:off x="2978428" y="4149080"/>
            <a:ext cx="3129453" cy="212555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215EF2D4-14BE-47FE-91BB-CCBD778957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11407"/>
          <a:stretch/>
        </p:blipFill>
        <p:spPr>
          <a:xfrm>
            <a:off x="5995483" y="4149080"/>
            <a:ext cx="3129453" cy="21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36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140968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T1 </a:t>
            </a:r>
            <a:r>
              <a:rPr lang="it-IT" sz="3200" b="1" dirty="0" err="1">
                <a:solidFill>
                  <a:srgbClr val="FFFF00"/>
                </a:solidFill>
              </a:rPr>
              <a:t>Fat</a:t>
            </a:r>
            <a:r>
              <a:rPr lang="it-IT" sz="3200" b="1" dirty="0">
                <a:solidFill>
                  <a:srgbClr val="FFFF00"/>
                </a:solidFill>
              </a:rPr>
              <a:t> </a:t>
            </a:r>
            <a:r>
              <a:rPr lang="it-IT" sz="3200" b="1" dirty="0" err="1">
                <a:solidFill>
                  <a:srgbClr val="FFFF00"/>
                </a:solidFill>
              </a:rPr>
              <a:t>Sat</a:t>
            </a:r>
            <a:r>
              <a:rPr lang="it-IT" sz="3200" b="1" dirty="0">
                <a:solidFill>
                  <a:srgbClr val="FFFF00"/>
                </a:solidFill>
              </a:rPr>
              <a:t> dinamica dopo </a:t>
            </a:r>
            <a:r>
              <a:rPr lang="it-IT" sz="3200" b="1" dirty="0" err="1">
                <a:solidFill>
                  <a:srgbClr val="FFFF00"/>
                </a:solidFill>
              </a:rPr>
              <a:t>m.d.c</a:t>
            </a:r>
            <a:r>
              <a:rPr lang="it-IT" sz="32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19D2B29-9DB6-4FF9-BD1C-D5373F767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1050"/>
          <a:stretch/>
        </p:blipFill>
        <p:spPr>
          <a:xfrm>
            <a:off x="8421" y="819947"/>
            <a:ext cx="3102026" cy="211800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C65CC18-4A71-44CD-9E65-DAF0A1BFA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1050"/>
          <a:stretch/>
        </p:blipFill>
        <p:spPr>
          <a:xfrm>
            <a:off x="3061579" y="771887"/>
            <a:ext cx="3102026" cy="211800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770C7F9-3485-4251-AFA0-FD5F37CE4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1050"/>
          <a:stretch/>
        </p:blipFill>
        <p:spPr>
          <a:xfrm>
            <a:off x="6014899" y="825336"/>
            <a:ext cx="3102026" cy="211800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54F3E35-80CB-4049-AF40-E2515D9EC3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4360"/>
          <a:stretch/>
        </p:blipFill>
        <p:spPr>
          <a:xfrm>
            <a:off x="5992587" y="4121193"/>
            <a:ext cx="3146342" cy="204411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4E19A47-A1F9-457D-94A6-60B6D683AC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4360"/>
          <a:stretch/>
        </p:blipFill>
        <p:spPr>
          <a:xfrm>
            <a:off x="11773" y="4176262"/>
            <a:ext cx="3061579" cy="19890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B1703A3-2CED-4C29-A4BF-8A7E01FC99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4360"/>
          <a:stretch/>
        </p:blipFill>
        <p:spPr>
          <a:xfrm>
            <a:off x="2952511" y="4121193"/>
            <a:ext cx="3146342" cy="20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2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7E7C017-8835-4A33-BC26-62D9971E4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11407"/>
          <a:stretch/>
        </p:blipFill>
        <p:spPr>
          <a:xfrm>
            <a:off x="3039346" y="815616"/>
            <a:ext cx="3087629" cy="20971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984D987-AF9D-4BD9-9485-B62C523B0A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11407"/>
          <a:stretch/>
        </p:blipFill>
        <p:spPr>
          <a:xfrm>
            <a:off x="0" y="4149081"/>
            <a:ext cx="3087330" cy="209694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17D0108-700D-4744-BF3D-C59379A859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1409"/>
          <a:stretch/>
        </p:blipFill>
        <p:spPr>
          <a:xfrm>
            <a:off x="3010587" y="4149081"/>
            <a:ext cx="3087330" cy="209694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6D4041A-2395-4691-9090-CE59C95D3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 b="11822"/>
          <a:stretch/>
        </p:blipFill>
        <p:spPr>
          <a:xfrm>
            <a:off x="6056670" y="4149080"/>
            <a:ext cx="3087330" cy="20969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1FA932-FD01-4152-9FC9-8ADE8104EDE2}"/>
              </a:ext>
            </a:extLst>
          </p:cNvPr>
          <p:cNvSpPr txBox="1"/>
          <p:nvPr/>
        </p:nvSpPr>
        <p:spPr>
          <a:xfrm>
            <a:off x="0" y="3140968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T1 </a:t>
            </a:r>
            <a:r>
              <a:rPr lang="it-IT" sz="3200" b="1" dirty="0" err="1">
                <a:solidFill>
                  <a:srgbClr val="FFFF00"/>
                </a:solidFill>
              </a:rPr>
              <a:t>Fat</a:t>
            </a:r>
            <a:r>
              <a:rPr lang="it-IT" sz="3200" b="1" dirty="0">
                <a:solidFill>
                  <a:srgbClr val="FFFF00"/>
                </a:solidFill>
              </a:rPr>
              <a:t> </a:t>
            </a:r>
            <a:r>
              <a:rPr lang="it-IT" sz="3200" b="1" dirty="0" err="1">
                <a:solidFill>
                  <a:srgbClr val="FFFF00"/>
                </a:solidFill>
              </a:rPr>
              <a:t>Sat</a:t>
            </a:r>
            <a:r>
              <a:rPr lang="it-IT" sz="3200" b="1" dirty="0">
                <a:solidFill>
                  <a:srgbClr val="FFFF00"/>
                </a:solidFill>
              </a:rPr>
              <a:t> dinamica dopo </a:t>
            </a:r>
            <a:r>
              <a:rPr lang="it-IT" sz="3200" b="1" dirty="0" err="1">
                <a:solidFill>
                  <a:srgbClr val="FFFF00"/>
                </a:solidFill>
              </a:rPr>
              <a:t>m.d.c</a:t>
            </a:r>
            <a:r>
              <a:rPr lang="it-IT" sz="32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C6E1B6E-42F6-4D55-B093-8C8237053D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11407"/>
          <a:stretch/>
        </p:blipFill>
        <p:spPr>
          <a:xfrm>
            <a:off x="0" y="824327"/>
            <a:ext cx="3087629" cy="209714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64EB8EE-C9FD-428B-A2D8-F49124C2E1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11407"/>
          <a:stretch/>
        </p:blipFill>
        <p:spPr>
          <a:xfrm>
            <a:off x="6020875" y="805241"/>
            <a:ext cx="3087629" cy="20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94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8DB8F4F-940E-43C5-A20A-AA4CF5D70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11407"/>
          <a:stretch/>
        </p:blipFill>
        <p:spPr>
          <a:xfrm>
            <a:off x="0" y="893885"/>
            <a:ext cx="3096344" cy="210306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6E3C21F-051E-4B96-8AD6-8B1487B150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8" b="10791"/>
          <a:stretch/>
        </p:blipFill>
        <p:spPr>
          <a:xfrm>
            <a:off x="2993504" y="855447"/>
            <a:ext cx="3096344" cy="210306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5AD5BFD-008C-4A9A-8C86-DAEC72824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9" b="12270"/>
          <a:stretch/>
        </p:blipFill>
        <p:spPr>
          <a:xfrm>
            <a:off x="6034474" y="855447"/>
            <a:ext cx="3096344" cy="21030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A348D11-7CD7-46E5-8F86-D0D2603F6E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8" b="12880"/>
          <a:stretch/>
        </p:blipFill>
        <p:spPr>
          <a:xfrm>
            <a:off x="0" y="4127907"/>
            <a:ext cx="3075544" cy="208893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7500BB-0540-4A7E-8185-D97EC12631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3" b="12957"/>
          <a:stretch/>
        </p:blipFill>
        <p:spPr>
          <a:xfrm>
            <a:off x="3044247" y="4127907"/>
            <a:ext cx="3075544" cy="208893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355CB7D-0D8A-48C1-AAB9-D0EBEDAA71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0" b="13839"/>
          <a:stretch/>
        </p:blipFill>
        <p:spPr>
          <a:xfrm>
            <a:off x="6088494" y="4127907"/>
            <a:ext cx="3075544" cy="208893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EA7836-4067-4F03-A206-7EDDA60DC522}"/>
              </a:ext>
            </a:extLst>
          </p:cNvPr>
          <p:cNvSpPr txBox="1"/>
          <p:nvPr/>
        </p:nvSpPr>
        <p:spPr>
          <a:xfrm>
            <a:off x="0" y="3140968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T1 </a:t>
            </a:r>
            <a:r>
              <a:rPr lang="it-IT" sz="3200" b="1" dirty="0" err="1">
                <a:solidFill>
                  <a:srgbClr val="FFFF00"/>
                </a:solidFill>
              </a:rPr>
              <a:t>Fat</a:t>
            </a:r>
            <a:r>
              <a:rPr lang="it-IT" sz="3200" b="1" dirty="0">
                <a:solidFill>
                  <a:srgbClr val="FFFF00"/>
                </a:solidFill>
              </a:rPr>
              <a:t> </a:t>
            </a:r>
            <a:r>
              <a:rPr lang="it-IT" sz="3200" b="1" dirty="0" err="1">
                <a:solidFill>
                  <a:srgbClr val="FFFF00"/>
                </a:solidFill>
              </a:rPr>
              <a:t>Sat</a:t>
            </a:r>
            <a:r>
              <a:rPr lang="it-IT" sz="3200" b="1" dirty="0">
                <a:solidFill>
                  <a:srgbClr val="FFFF00"/>
                </a:solidFill>
              </a:rPr>
              <a:t> dinamica dopo </a:t>
            </a:r>
            <a:r>
              <a:rPr lang="it-IT" sz="3200" b="1" dirty="0" err="1">
                <a:solidFill>
                  <a:srgbClr val="FFFF00"/>
                </a:solidFill>
              </a:rPr>
              <a:t>m.d.c</a:t>
            </a:r>
            <a:r>
              <a:rPr lang="it-IT" sz="32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067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D9F679-8883-46B3-8280-760775646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11407"/>
          <a:stretch/>
        </p:blipFill>
        <p:spPr>
          <a:xfrm>
            <a:off x="-1" y="715447"/>
            <a:ext cx="3094188" cy="21016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F135B87-A9BA-4F49-A563-8AF901A87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 b="12526"/>
          <a:stretch/>
        </p:blipFill>
        <p:spPr>
          <a:xfrm>
            <a:off x="3036553" y="691878"/>
            <a:ext cx="3094188" cy="210160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BC69B2-F6DC-49E4-81D6-055B672055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9" b="11408"/>
          <a:stretch/>
        </p:blipFill>
        <p:spPr>
          <a:xfrm>
            <a:off x="6049812" y="647643"/>
            <a:ext cx="3094188" cy="21929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9B3882E-1AD2-468B-963C-6CF6479C92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11407"/>
          <a:stretch/>
        </p:blipFill>
        <p:spPr>
          <a:xfrm>
            <a:off x="-1" y="4073031"/>
            <a:ext cx="3146487" cy="213712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93E124D-412D-422F-A25D-7B2B3A9FD8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1" b="11457"/>
          <a:stretch/>
        </p:blipFill>
        <p:spPr>
          <a:xfrm>
            <a:off x="2982428" y="4073029"/>
            <a:ext cx="3146487" cy="213712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E2DBE8B-1E29-4E95-9AEF-9FD15AD113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11407"/>
          <a:stretch/>
        </p:blipFill>
        <p:spPr>
          <a:xfrm>
            <a:off x="5962017" y="4073232"/>
            <a:ext cx="3146487" cy="21371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F2408B-A76F-404E-92EE-2B9BF5B4C6D4}"/>
              </a:ext>
            </a:extLst>
          </p:cNvPr>
          <p:cNvSpPr txBox="1"/>
          <p:nvPr/>
        </p:nvSpPr>
        <p:spPr>
          <a:xfrm>
            <a:off x="0" y="3140968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T1 </a:t>
            </a:r>
            <a:r>
              <a:rPr lang="it-IT" sz="3200" b="1" dirty="0" err="1">
                <a:solidFill>
                  <a:srgbClr val="FFFF00"/>
                </a:solidFill>
              </a:rPr>
              <a:t>Fat</a:t>
            </a:r>
            <a:r>
              <a:rPr lang="it-IT" sz="3200" b="1" dirty="0">
                <a:solidFill>
                  <a:srgbClr val="FFFF00"/>
                </a:solidFill>
              </a:rPr>
              <a:t> </a:t>
            </a:r>
            <a:r>
              <a:rPr lang="it-IT" sz="3200" b="1" dirty="0" err="1">
                <a:solidFill>
                  <a:srgbClr val="FFFF00"/>
                </a:solidFill>
              </a:rPr>
              <a:t>Sat</a:t>
            </a:r>
            <a:r>
              <a:rPr lang="it-IT" sz="3200" b="1" dirty="0">
                <a:solidFill>
                  <a:srgbClr val="FFFF00"/>
                </a:solidFill>
              </a:rPr>
              <a:t> dinamica dopo </a:t>
            </a:r>
            <a:r>
              <a:rPr lang="it-IT" sz="3200" b="1" dirty="0" err="1">
                <a:solidFill>
                  <a:srgbClr val="FFFF00"/>
                </a:solidFill>
              </a:rPr>
              <a:t>m.d.c</a:t>
            </a:r>
            <a:r>
              <a:rPr lang="it-IT" sz="32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162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80ACDD-1A12-4EFE-B74A-46B8F0C02A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11407"/>
          <a:stretch/>
        </p:blipFill>
        <p:spPr>
          <a:xfrm>
            <a:off x="712" y="926787"/>
            <a:ext cx="3150482" cy="21398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084515B-F78F-4803-93B9-6123B90DC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1407"/>
          <a:stretch/>
        </p:blipFill>
        <p:spPr>
          <a:xfrm>
            <a:off x="2996404" y="883050"/>
            <a:ext cx="3151191" cy="21403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1014796-CBF8-4C61-881A-C9821A0256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4" b="12681"/>
          <a:stretch/>
        </p:blipFill>
        <p:spPr>
          <a:xfrm>
            <a:off x="5992808" y="864142"/>
            <a:ext cx="3151191" cy="21291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6E2B7EA-796C-45E6-8315-74CBF903EB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9" b="14360"/>
          <a:stretch/>
        </p:blipFill>
        <p:spPr>
          <a:xfrm>
            <a:off x="0" y="4047794"/>
            <a:ext cx="3152615" cy="208987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DE11169-9450-4C35-828A-658BE9B086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b="12681"/>
          <a:stretch/>
        </p:blipFill>
        <p:spPr>
          <a:xfrm>
            <a:off x="3044978" y="4047524"/>
            <a:ext cx="3018548" cy="209014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E9AEC8F-FD74-490B-A701-2143EC2804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4" b="13086"/>
          <a:stretch/>
        </p:blipFill>
        <p:spPr>
          <a:xfrm>
            <a:off x="6000718" y="4047791"/>
            <a:ext cx="3152615" cy="208987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E033C9-D566-4952-9F64-1D01B60FF12D}"/>
              </a:ext>
            </a:extLst>
          </p:cNvPr>
          <p:cNvSpPr txBox="1"/>
          <p:nvPr/>
        </p:nvSpPr>
        <p:spPr>
          <a:xfrm>
            <a:off x="0" y="3140968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T1 </a:t>
            </a:r>
            <a:r>
              <a:rPr lang="it-IT" sz="3200" b="1" dirty="0" err="1">
                <a:solidFill>
                  <a:srgbClr val="FFFF00"/>
                </a:solidFill>
              </a:rPr>
              <a:t>Fat</a:t>
            </a:r>
            <a:r>
              <a:rPr lang="it-IT" sz="3200" b="1" dirty="0">
                <a:solidFill>
                  <a:srgbClr val="FFFF00"/>
                </a:solidFill>
              </a:rPr>
              <a:t> </a:t>
            </a:r>
            <a:r>
              <a:rPr lang="it-IT" sz="3200" b="1" dirty="0" err="1">
                <a:solidFill>
                  <a:srgbClr val="FFFF00"/>
                </a:solidFill>
              </a:rPr>
              <a:t>Sat</a:t>
            </a:r>
            <a:r>
              <a:rPr lang="it-IT" sz="3200" b="1" dirty="0">
                <a:solidFill>
                  <a:srgbClr val="FFFF00"/>
                </a:solidFill>
              </a:rPr>
              <a:t> dinamica dopo </a:t>
            </a:r>
            <a:r>
              <a:rPr lang="it-IT" sz="3200" b="1" dirty="0" err="1">
                <a:solidFill>
                  <a:srgbClr val="FFFF00"/>
                </a:solidFill>
              </a:rPr>
              <a:t>m.d.c</a:t>
            </a:r>
            <a:r>
              <a:rPr lang="it-IT" sz="32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373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9144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Algoritmo diagnostico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2132856"/>
            <a:ext cx="7340352" cy="4572000"/>
          </a:xfrm>
        </p:spPr>
        <p:txBody>
          <a:bodyPr>
            <a:normAutofit/>
          </a:bodyPr>
          <a:lstStyle/>
          <a:p>
            <a:r>
              <a:rPr lang="it-IT" sz="2800" dirty="0"/>
              <a:t>Misurazione del volume ghiandolare</a:t>
            </a:r>
          </a:p>
          <a:p>
            <a:r>
              <a:rPr lang="it-IT" sz="2800" dirty="0"/>
              <a:t>Calcolo della PSA </a:t>
            </a:r>
            <a:r>
              <a:rPr lang="it-IT" sz="2800" dirty="0" err="1"/>
              <a:t>density</a:t>
            </a:r>
            <a:endParaRPr lang="it-IT" sz="2800" dirty="0"/>
          </a:p>
          <a:p>
            <a:r>
              <a:rPr lang="it-IT" sz="2800" dirty="0"/>
              <a:t>Valutazione delle zone costituenti la prostata; in caso di lesioni</a:t>
            </a:r>
          </a:p>
          <a:p>
            <a:pPr lvl="1"/>
            <a:r>
              <a:rPr lang="it-IT" sz="2400" dirty="0"/>
              <a:t>sede</a:t>
            </a:r>
          </a:p>
          <a:p>
            <a:pPr lvl="1"/>
            <a:r>
              <a:rPr lang="it-IT" sz="2400" dirty="0"/>
              <a:t>aspetto nelle varie sequenze (mp)</a:t>
            </a:r>
          </a:p>
          <a:p>
            <a:pPr lvl="1"/>
            <a:r>
              <a:rPr lang="it-IT" sz="2400" dirty="0"/>
              <a:t>misura del diametro massimo</a:t>
            </a:r>
          </a:p>
          <a:p>
            <a:r>
              <a:rPr lang="it-IT" sz="2400" dirty="0"/>
              <a:t>Diagnosi RM </a:t>
            </a:r>
          </a:p>
          <a:p>
            <a:pPr marL="68580" indent="0">
              <a:buNone/>
            </a:pPr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4567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234" y="929516"/>
            <a:ext cx="908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B0E2C81-C9A5-4516-A45C-EA7CEE0ED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8"/>
          <a:stretch/>
        </p:blipFill>
        <p:spPr>
          <a:xfrm>
            <a:off x="0" y="1988841"/>
            <a:ext cx="4677837" cy="41044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2E8F2C8-B99E-4188-B469-EB203EF36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/>
          <a:stretch/>
        </p:blipFill>
        <p:spPr>
          <a:xfrm>
            <a:off x="4492821" y="1988841"/>
            <a:ext cx="460042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36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85" y="289390"/>
            <a:ext cx="9116016" cy="914400"/>
          </a:xfrm>
        </p:spPr>
        <p:txBody>
          <a:bodyPr/>
          <a:lstStyle/>
          <a:p>
            <a:pPr algn="ctr"/>
            <a:r>
              <a:rPr lang="it-IT" sz="3600" b="1" dirty="0">
                <a:solidFill>
                  <a:srgbClr val="FFFF00"/>
                </a:solidFill>
              </a:rPr>
              <a:t>Volume e PSA </a:t>
            </a:r>
            <a:r>
              <a:rPr lang="it-IT" sz="3600" b="1" dirty="0" err="1">
                <a:solidFill>
                  <a:srgbClr val="FFFF00"/>
                </a:solidFill>
              </a:rPr>
              <a:t>density</a:t>
            </a:r>
            <a:br>
              <a:rPr lang="it-IT" sz="3600" b="1" dirty="0">
                <a:solidFill>
                  <a:srgbClr val="FFFF00"/>
                </a:solidFill>
              </a:rPr>
            </a:b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2147" y="4796746"/>
            <a:ext cx="2940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Volume: 49 cm</a:t>
            </a:r>
            <a:r>
              <a:rPr lang="it-IT" sz="2800" baseline="30000" dirty="0"/>
              <a:t>3</a:t>
            </a:r>
          </a:p>
          <a:p>
            <a:r>
              <a:rPr lang="it-IT" sz="2800" dirty="0"/>
              <a:t>PSA </a:t>
            </a:r>
            <a:r>
              <a:rPr lang="it-IT" sz="2800" dirty="0" err="1"/>
              <a:t>density</a:t>
            </a:r>
            <a:r>
              <a:rPr lang="it-IT" sz="2800" dirty="0"/>
              <a:t>: 0.15 </a:t>
            </a:r>
            <a:r>
              <a:rPr lang="it-IT" sz="2800" dirty="0" err="1"/>
              <a:t>ng</a:t>
            </a:r>
            <a:r>
              <a:rPr lang="it-IT" sz="2800" dirty="0"/>
              <a:t>/</a:t>
            </a:r>
            <a:r>
              <a:rPr lang="it-IT" sz="2800" dirty="0" err="1"/>
              <a:t>mL</a:t>
            </a:r>
            <a:r>
              <a:rPr lang="it-IT" sz="2800" dirty="0"/>
              <a:t>/cm</a:t>
            </a:r>
            <a:r>
              <a:rPr lang="it-IT" sz="2800" baseline="30000" dirty="0"/>
              <a:t>3</a:t>
            </a:r>
            <a:endParaRPr lang="it-IT" sz="2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E1724C3-969C-40D7-B63B-93286177F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27700" r="13790" b="11752"/>
          <a:stretch/>
        </p:blipFill>
        <p:spPr>
          <a:xfrm>
            <a:off x="6017" y="1124744"/>
            <a:ext cx="3384376" cy="2836648"/>
          </a:xfrm>
          <a:prstGeom prst="rect">
            <a:avLst/>
          </a:prstGeom>
        </p:spPr>
      </p:pic>
      <p:sp>
        <p:nvSpPr>
          <p:cNvPr id="8" name="Freccia bidirezionale orizzontale 7">
            <a:extLst>
              <a:ext uri="{FF2B5EF4-FFF2-40B4-BE49-F238E27FC236}">
                <a16:creationId xmlns:a16="http://schemas.microsoft.com/office/drawing/2014/main" id="{34D05042-179A-4424-86D2-30B5D0526530}"/>
              </a:ext>
            </a:extLst>
          </p:cNvPr>
          <p:cNvSpPr/>
          <p:nvPr/>
        </p:nvSpPr>
        <p:spPr>
          <a:xfrm rot="21059850">
            <a:off x="1184186" y="2355291"/>
            <a:ext cx="1139026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6F79683-25FA-47EB-B88D-FE82EB4EA4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3536" r="19742" b="13646"/>
          <a:stretch/>
        </p:blipFill>
        <p:spPr>
          <a:xfrm>
            <a:off x="3539081" y="2132856"/>
            <a:ext cx="3019813" cy="3165617"/>
          </a:xfrm>
          <a:prstGeom prst="rect">
            <a:avLst/>
          </a:prstGeom>
        </p:spPr>
      </p:pic>
      <p:sp>
        <p:nvSpPr>
          <p:cNvPr id="11" name="Freccia bidirezionale orizzontale 10">
            <a:extLst>
              <a:ext uri="{FF2B5EF4-FFF2-40B4-BE49-F238E27FC236}">
                <a16:creationId xmlns:a16="http://schemas.microsoft.com/office/drawing/2014/main" id="{B7A9CB26-5398-4852-B88E-DA7A8DE1EBDF}"/>
              </a:ext>
            </a:extLst>
          </p:cNvPr>
          <p:cNvSpPr/>
          <p:nvPr/>
        </p:nvSpPr>
        <p:spPr>
          <a:xfrm rot="20453773" flipV="1">
            <a:off x="4761532" y="3590971"/>
            <a:ext cx="766868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FFE42B-C290-4969-84C6-8976063D9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3536" r="19742" b="13646"/>
          <a:stretch/>
        </p:blipFill>
        <p:spPr>
          <a:xfrm>
            <a:off x="6124187" y="3457398"/>
            <a:ext cx="3019813" cy="3165617"/>
          </a:xfrm>
          <a:prstGeom prst="rect">
            <a:avLst/>
          </a:prstGeom>
        </p:spPr>
      </p:pic>
      <p:sp>
        <p:nvSpPr>
          <p:cNvPr id="13" name="Freccia bidirezionale orizzontale 12">
            <a:extLst>
              <a:ext uri="{FF2B5EF4-FFF2-40B4-BE49-F238E27FC236}">
                <a16:creationId xmlns:a16="http://schemas.microsoft.com/office/drawing/2014/main" id="{332B0F8A-9525-4B9D-B7D3-22107CCB2F56}"/>
              </a:ext>
            </a:extLst>
          </p:cNvPr>
          <p:cNvSpPr/>
          <p:nvPr/>
        </p:nvSpPr>
        <p:spPr>
          <a:xfrm rot="4982982">
            <a:off x="7328655" y="4840838"/>
            <a:ext cx="874414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EF36D3-FB12-42E5-A6FD-F709841339D1}"/>
              </a:ext>
            </a:extLst>
          </p:cNvPr>
          <p:cNvSpPr txBox="1"/>
          <p:nvPr/>
        </p:nvSpPr>
        <p:spPr>
          <a:xfrm>
            <a:off x="2411760" y="145039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5.5 cm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02CE3D4-9525-454E-AC95-A67C4779D15E}"/>
              </a:ext>
            </a:extLst>
          </p:cNvPr>
          <p:cNvSpPr txBox="1"/>
          <p:nvPr/>
        </p:nvSpPr>
        <p:spPr>
          <a:xfrm>
            <a:off x="5580112" y="226645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3.8 cm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A225238-1AD1-45E4-B362-2FE250D045F9}"/>
              </a:ext>
            </a:extLst>
          </p:cNvPr>
          <p:cNvSpPr txBox="1"/>
          <p:nvPr/>
        </p:nvSpPr>
        <p:spPr>
          <a:xfrm>
            <a:off x="8299039" y="357625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4.5 cm</a:t>
            </a:r>
          </a:p>
        </p:txBody>
      </p:sp>
    </p:spTree>
    <p:extLst>
      <p:ext uri="{BB962C8B-B14F-4D97-AF65-F5344CB8AC3E}">
        <p14:creationId xmlns:p14="http://schemas.microsoft.com/office/powerpoint/2010/main" val="3862312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460" y="678395"/>
            <a:ext cx="9144000" cy="914400"/>
          </a:xfrm>
        </p:spPr>
        <p:txBody>
          <a:bodyPr/>
          <a:lstStyle/>
          <a:p>
            <a:pPr algn="ctr"/>
            <a:r>
              <a:rPr lang="it-IT" sz="3600" b="1" dirty="0">
                <a:solidFill>
                  <a:srgbClr val="FFFF00"/>
                </a:solidFill>
              </a:rPr>
              <a:t>Zona centrale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E832267-72DE-4557-86C7-0BD6348C04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8" t="20767" r="18051" b="28460"/>
          <a:stretch/>
        </p:blipFill>
        <p:spPr>
          <a:xfrm>
            <a:off x="0" y="1946041"/>
            <a:ext cx="4451404" cy="3672408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DAF26DA-058F-450E-BF7A-3725C7EBE223}"/>
              </a:ext>
            </a:extLst>
          </p:cNvPr>
          <p:cNvSpPr/>
          <p:nvPr/>
        </p:nvSpPr>
        <p:spPr>
          <a:xfrm rot="13829802">
            <a:off x="2515133" y="4275742"/>
            <a:ext cx="571214" cy="119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34CE1C7-CBC0-4BCA-96D4-F3566848CA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t="31873" r="12311" b="14281"/>
          <a:stretch/>
        </p:blipFill>
        <p:spPr>
          <a:xfrm>
            <a:off x="4451404" y="2108085"/>
            <a:ext cx="4591978" cy="3348319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F6A54DCB-E4B4-4751-BA99-3F60C51D169A}"/>
              </a:ext>
            </a:extLst>
          </p:cNvPr>
          <p:cNvSpPr/>
          <p:nvPr/>
        </p:nvSpPr>
        <p:spPr>
          <a:xfrm rot="10258964">
            <a:off x="7092280" y="3782244"/>
            <a:ext cx="571214" cy="119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242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5424" y="930424"/>
            <a:ext cx="9144000" cy="914400"/>
          </a:xfrm>
        </p:spPr>
        <p:txBody>
          <a:bodyPr/>
          <a:lstStyle/>
          <a:p>
            <a:pPr algn="ctr"/>
            <a:r>
              <a:rPr lang="it-IT" sz="3600" b="1" dirty="0">
                <a:solidFill>
                  <a:srgbClr val="FFFF00"/>
                </a:solidFill>
              </a:rPr>
              <a:t>Zona di transizione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85CB88-041F-4395-B3B6-ED33E0BFF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21322" r="12820" b="22088"/>
          <a:stretch/>
        </p:blipFill>
        <p:spPr>
          <a:xfrm>
            <a:off x="4514391" y="2409916"/>
            <a:ext cx="4614185" cy="3556768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CB99D265-71BF-43DE-B1C9-8F5DDE440C6C}"/>
              </a:ext>
            </a:extLst>
          </p:cNvPr>
          <p:cNvSpPr/>
          <p:nvPr/>
        </p:nvSpPr>
        <p:spPr>
          <a:xfrm rot="17440523">
            <a:off x="6027208" y="5025781"/>
            <a:ext cx="571214" cy="119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A747F5E-5F90-4DDF-AB80-14FC51FDC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28869" r="17453" b="12726"/>
          <a:stretch/>
        </p:blipFill>
        <p:spPr>
          <a:xfrm>
            <a:off x="-1" y="2241324"/>
            <a:ext cx="4514391" cy="3812154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9006B966-7D19-4905-A8FC-215F2C070DF5}"/>
              </a:ext>
            </a:extLst>
          </p:cNvPr>
          <p:cNvSpPr/>
          <p:nvPr/>
        </p:nvSpPr>
        <p:spPr>
          <a:xfrm rot="8609483" flipV="1">
            <a:off x="2907611" y="3278052"/>
            <a:ext cx="650643" cy="113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073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144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Zona periferica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7A36A2-3526-4B7A-84D5-AE2F4A592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27809" r="17452" b="18116"/>
          <a:stretch/>
        </p:blipFill>
        <p:spPr>
          <a:xfrm>
            <a:off x="4563278" y="1974346"/>
            <a:ext cx="4572000" cy="3902926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46801E41-D59A-45E4-8700-0B2AFE34ECCC}"/>
              </a:ext>
            </a:extLst>
          </p:cNvPr>
          <p:cNvSpPr/>
          <p:nvPr/>
        </p:nvSpPr>
        <p:spPr>
          <a:xfrm rot="15183630" flipV="1">
            <a:off x="6987840" y="4692023"/>
            <a:ext cx="650643" cy="113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14B0DA6-9CEB-4755-BBD0-E486C531E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7" t="31308" r="15421" b="13823"/>
          <a:stretch/>
        </p:blipFill>
        <p:spPr>
          <a:xfrm>
            <a:off x="0" y="2060848"/>
            <a:ext cx="4554556" cy="3726454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4D508187-5DCA-4A0A-A69C-B68CA6A7ABA0}"/>
              </a:ext>
            </a:extLst>
          </p:cNvPr>
          <p:cNvSpPr/>
          <p:nvPr/>
        </p:nvSpPr>
        <p:spPr>
          <a:xfrm rot="17980269" flipV="1">
            <a:off x="1288494" y="4346683"/>
            <a:ext cx="650643" cy="113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611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0567" y="91213"/>
            <a:ext cx="9144000" cy="9144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Lesione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830955" y="5877272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PIRADS 5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4DC46C-38A9-4C3E-B6A0-9889AEBAD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t="34343" r="24430" b="19850"/>
          <a:stretch/>
        </p:blipFill>
        <p:spPr>
          <a:xfrm>
            <a:off x="73634" y="1196752"/>
            <a:ext cx="3068935" cy="270788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0A13669-CD59-4F4D-9316-EB37B6058D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9" t="19883" r="14419" b="15149"/>
          <a:stretch/>
        </p:blipFill>
        <p:spPr>
          <a:xfrm>
            <a:off x="73654" y="3943794"/>
            <a:ext cx="3096486" cy="281508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897A18C-476A-4D23-BCE4-CE695FF76D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27423" r="13780" b="16799"/>
          <a:stretch/>
        </p:blipFill>
        <p:spPr>
          <a:xfrm>
            <a:off x="3141038" y="4222904"/>
            <a:ext cx="3193511" cy="253597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D2FC7E2-F07E-4698-82FC-440ABF5A9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20671" r="21564" b="14360"/>
          <a:stretch/>
        </p:blipFill>
        <p:spPr>
          <a:xfrm>
            <a:off x="6384042" y="2598715"/>
            <a:ext cx="2686304" cy="28452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AAC91D0-55E3-4D5F-AE04-CD0A748F21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26671" r="17452" b="21326"/>
          <a:stretch/>
        </p:blipFill>
        <p:spPr>
          <a:xfrm>
            <a:off x="3094381" y="1083239"/>
            <a:ext cx="3448824" cy="2924857"/>
          </a:xfrm>
          <a:prstGeom prst="rect">
            <a:avLst/>
          </a:prstGeom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6BB5DF43-7FE5-4515-9F6B-0CDCF2FCCF18}"/>
              </a:ext>
            </a:extLst>
          </p:cNvPr>
          <p:cNvSpPr/>
          <p:nvPr/>
        </p:nvSpPr>
        <p:spPr>
          <a:xfrm rot="13481657" flipV="1">
            <a:off x="5165779" y="3209411"/>
            <a:ext cx="650643" cy="113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2D12A0-C6D1-44A0-A1CD-73F34CA76A15}"/>
              </a:ext>
            </a:extLst>
          </p:cNvPr>
          <p:cNvSpPr txBox="1"/>
          <p:nvPr/>
        </p:nvSpPr>
        <p:spPr>
          <a:xfrm>
            <a:off x="6809454" y="1356869"/>
            <a:ext cx="208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1.2-1.4 cm, retrazione capsulare</a:t>
            </a:r>
          </a:p>
        </p:txBody>
      </p:sp>
    </p:spTree>
    <p:extLst>
      <p:ext uri="{BB962C8B-B14F-4D97-AF65-F5344CB8AC3E}">
        <p14:creationId xmlns:p14="http://schemas.microsoft.com/office/powerpoint/2010/main" val="3563044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54360"/>
            <a:ext cx="9144000" cy="9144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Diagnosi RM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E84D47-E530-44EC-8E34-49F90DB8D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26" y="1208112"/>
            <a:ext cx="8579948" cy="55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75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10955" y="548680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>
                <a:solidFill>
                  <a:srgbClr val="FFFF00"/>
                </a:solidFill>
              </a:rPr>
              <a:t>Diagnosi RM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6B7699-47E3-4F88-859D-B5AB17FB6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2" y="2564904"/>
            <a:ext cx="8945015" cy="22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358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23728" y="959024"/>
            <a:ext cx="6192688" cy="576064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/>
              <a:t>1)</a:t>
            </a:r>
            <a:r>
              <a:rPr lang="it-IT" sz="8000" dirty="0">
                <a:ea typeface="MS Mincho" panose="02020609040205080304" pitchFamily="49" charset="-128"/>
              </a:rPr>
              <a:t> </a:t>
            </a: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APICE DX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2) APICE DX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3) APICE DX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4) APICE DX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5) LOBO DX ZONA CRANIALE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6) LOBO DX GH MEDIANA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7) PARTE CENTRALE ZONA CRANIALE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8) PARTE CENTRALE ZONA MEDIANA 1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9) PARTE CENTRALE ZONA MEDIANA 2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10) PARTE CENTRALE ZONA APICE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11) LOBO SX ZONA CRANIALE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12) LOBO SX GH MEDIANA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13) APICE SX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14) APICE SX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15) APICE SX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16) APICE SX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17) LIMITE VESCICOLA SEMINALE DX 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20609040205080304" pitchFamily="49" charset="-128"/>
                <a:cs typeface="Verdana" panose="020B0604030504040204" pitchFamily="34" charset="0"/>
              </a:rPr>
              <a:t>18) LIMITE VESCICOLA SEMINALE SN </a:t>
            </a:r>
            <a:endParaRPr lang="it-IT" sz="8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it-IT" sz="28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281" y="138336"/>
            <a:ext cx="9144000" cy="9144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Sede dei prelievi bioptici</a:t>
            </a:r>
          </a:p>
        </p:txBody>
      </p:sp>
    </p:spTree>
    <p:extLst>
      <p:ext uri="{BB962C8B-B14F-4D97-AF65-F5344CB8AC3E}">
        <p14:creationId xmlns:p14="http://schemas.microsoft.com/office/powerpoint/2010/main" val="3682921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674848" cy="62864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1,2,4,5,7,8,10,12,17,18) Non evidenza di neoplasia; tessuto prostatico </a:t>
            </a:r>
            <a:r>
              <a:rPr lang="it-IT" sz="8000" dirty="0" err="1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fibroghiandolare</a:t>
            </a: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 </a:t>
            </a:r>
            <a:endParaRPr lang="it-IT" sz="8000" dirty="0">
              <a:ea typeface="MS Mincho" panose="020B0400000000000000" pitchFamily="49" charset="-128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3,6) Non evidenza di neoplasia; tessuto </a:t>
            </a:r>
            <a:r>
              <a:rPr lang="it-IT" sz="8000" dirty="0" err="1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fibroadiposo</a:t>
            </a: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9) </a:t>
            </a:r>
            <a:r>
              <a:rPr lang="it-IT" sz="8000" b="1" dirty="0">
                <a:solidFill>
                  <a:srgbClr val="FFFF00"/>
                </a:solidFill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Adenocarcinoma prostatico di tipo acinare</a:t>
            </a: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, score 7 sec. Gleason (4+3), Gruppo 3 sec. WHO. La neoplasia interessa il 20% circa del prelievo.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11) </a:t>
            </a:r>
            <a:r>
              <a:rPr lang="it-IT" sz="8000" b="1" dirty="0">
                <a:solidFill>
                  <a:srgbClr val="FFFF00"/>
                </a:solidFill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Adenocarcinoma prostatico di tipo acinare</a:t>
            </a: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, score 6 sec. Gleason (3+3), Gruppo 1 sec. WHO. La neoplasia interessa il 10% circa del prelievo.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13) </a:t>
            </a:r>
            <a:r>
              <a:rPr lang="it-IT" sz="8000" b="1" dirty="0">
                <a:solidFill>
                  <a:srgbClr val="FFFF00"/>
                </a:solidFill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Adenocarcinoma prostatico di tipo acinare</a:t>
            </a: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, score 7 sec. Gleason (4+3), Gruppo 3 sec. WHO. La neoplasia interessa il 40% circa del prelievo.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14) </a:t>
            </a:r>
            <a:r>
              <a:rPr lang="it-IT" sz="8000" b="1" dirty="0">
                <a:solidFill>
                  <a:srgbClr val="FFFF00"/>
                </a:solidFill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Adenocarcinoma prostatico di tipo acinare</a:t>
            </a: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, score 7 sec. Gleason (3+4 ), Gruppo 2 sec. WHO. La neoplasia interessa il 20% circa del prelievo.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15) </a:t>
            </a:r>
            <a:r>
              <a:rPr lang="it-IT" sz="8000" b="1" dirty="0">
                <a:solidFill>
                  <a:srgbClr val="FFFF00"/>
                </a:solidFill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Adenocarcinoma prostatico di tipo acinare</a:t>
            </a: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, score 7 sec. Gleason (4+3), Gruppo 3 sec. WHO. La neoplasia interessa il 100% circa del prelievo. Presenza di infiltrazione neoplastica </a:t>
            </a:r>
            <a:r>
              <a:rPr lang="it-IT" sz="8000" dirty="0" err="1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perineurale</a:t>
            </a: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 </a:t>
            </a:r>
            <a:endParaRPr lang="it-IT" sz="8000" dirty="0">
              <a:effectLst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16) </a:t>
            </a:r>
            <a:r>
              <a:rPr lang="it-IT" sz="8000" b="1" dirty="0">
                <a:solidFill>
                  <a:srgbClr val="FFFF00"/>
                </a:solidFill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Adenocarcinoma prostatico di tipo acinare</a:t>
            </a: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, score 7 sec. Gleason (4+3), Gruppo 3 sec. WHO. La neoplasia interessa il 70% circa del prelievo. Presenza di infiltrazione neoplastica </a:t>
            </a:r>
            <a:r>
              <a:rPr lang="it-IT" sz="8000" dirty="0" err="1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perineurale</a:t>
            </a:r>
            <a:r>
              <a:rPr lang="it-IT" sz="8000" dirty="0">
                <a:effectLst/>
                <a:ea typeface="MS Mincho" panose="020B0400000000000000" pitchFamily="49" charset="-128"/>
                <a:cs typeface="Verdana" panose="020B0604030504040204" pitchFamily="34" charset="0"/>
              </a:rPr>
              <a:t> </a:t>
            </a:r>
            <a:endParaRPr lang="it-IT" sz="8000" dirty="0">
              <a:effectLst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 marL="808038" indent="-739775">
              <a:buNone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2281" y="138336"/>
            <a:ext cx="9144000" cy="9144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Diagnosi istologica</a:t>
            </a:r>
          </a:p>
        </p:txBody>
      </p:sp>
    </p:spTree>
    <p:extLst>
      <p:ext uri="{BB962C8B-B14F-4D97-AF65-F5344CB8AC3E}">
        <p14:creationId xmlns:p14="http://schemas.microsoft.com/office/powerpoint/2010/main" val="11256629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5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44816" cy="914400"/>
          </a:xfrm>
        </p:spPr>
        <p:txBody>
          <a:bodyPr/>
          <a:lstStyle/>
          <a:p>
            <a:pPr algn="r"/>
            <a:r>
              <a:rPr lang="it-IT" sz="3200" i="1" dirty="0">
                <a:solidFill>
                  <a:schemeClr val="bg1"/>
                </a:solidFill>
              </a:rPr>
              <a:t>Grazie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DE68BC-2CC1-44B9-A96E-3037049FC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7168A2-893D-42FF-A736-A06044C38122}"/>
              </a:ext>
            </a:extLst>
          </p:cNvPr>
          <p:cNvSpPr txBox="1"/>
          <p:nvPr/>
        </p:nvSpPr>
        <p:spPr>
          <a:xfrm>
            <a:off x="7605329" y="256183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14114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234" y="929516"/>
            <a:ext cx="908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F9FD17-F4F7-448B-9EC3-7EC6607B7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2"/>
          <a:stretch/>
        </p:blipFill>
        <p:spPr>
          <a:xfrm>
            <a:off x="13234" y="1916832"/>
            <a:ext cx="4759037" cy="419688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DE95CA6-1E52-4640-BDAD-60767A7F3E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6"/>
          <a:stretch/>
        </p:blipFill>
        <p:spPr>
          <a:xfrm>
            <a:off x="4463332" y="1916833"/>
            <a:ext cx="4680667" cy="41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234" y="929516"/>
            <a:ext cx="908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8A4385C-A75D-4C9A-AD59-86A319C19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0" y="1916832"/>
            <a:ext cx="4685029" cy="42021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2777415-DD8A-42B8-963C-B08B6A082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4421448" y="1916832"/>
            <a:ext cx="4685027" cy="42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8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234" y="980728"/>
            <a:ext cx="908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461E8D4-CA25-4B75-86F9-CFCA534D0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0" b="-1"/>
          <a:stretch/>
        </p:blipFill>
        <p:spPr>
          <a:xfrm>
            <a:off x="-2435" y="1936576"/>
            <a:ext cx="4718785" cy="43007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8DADF49-4E5F-4E92-816A-C490BE79E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"/>
          <a:stretch/>
        </p:blipFill>
        <p:spPr>
          <a:xfrm>
            <a:off x="4376484" y="1936576"/>
            <a:ext cx="4718785" cy="43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3374E7-9079-451B-AB95-25C9EF82F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/>
          <a:stretch/>
        </p:blipFill>
        <p:spPr>
          <a:xfrm>
            <a:off x="0" y="1916832"/>
            <a:ext cx="4724565" cy="446949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56972CC-ED4A-4999-8830-E27F90EEC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"/>
          <a:stretch/>
        </p:blipFill>
        <p:spPr>
          <a:xfrm>
            <a:off x="4393956" y="1916832"/>
            <a:ext cx="4750044" cy="446949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CE6A1F-66BC-41D1-A472-66EE002D13BE}"/>
              </a:ext>
            </a:extLst>
          </p:cNvPr>
          <p:cNvSpPr txBox="1"/>
          <p:nvPr/>
        </p:nvSpPr>
        <p:spPr>
          <a:xfrm>
            <a:off x="13234" y="980728"/>
            <a:ext cx="908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T2</a:t>
            </a:r>
          </a:p>
        </p:txBody>
      </p:sp>
    </p:spTree>
    <p:extLst>
      <p:ext uri="{BB962C8B-B14F-4D97-AF65-F5344CB8AC3E}">
        <p14:creationId xmlns:p14="http://schemas.microsoft.com/office/powerpoint/2010/main" val="299510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4FA39F-3163-4E33-9D36-57078D62C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5"/>
          <a:stretch/>
        </p:blipFill>
        <p:spPr>
          <a:xfrm>
            <a:off x="0" y="1952272"/>
            <a:ext cx="4716016" cy="44290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903106F-EDC0-4976-9C3B-2C9DBBBE03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5"/>
          <a:stretch/>
        </p:blipFill>
        <p:spPr>
          <a:xfrm>
            <a:off x="4408714" y="1952270"/>
            <a:ext cx="4716017" cy="442905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A5D4B8-7066-421E-9F7E-3EA59D55997E}"/>
              </a:ext>
            </a:extLst>
          </p:cNvPr>
          <p:cNvSpPr txBox="1"/>
          <p:nvPr/>
        </p:nvSpPr>
        <p:spPr>
          <a:xfrm>
            <a:off x="13234" y="980728"/>
            <a:ext cx="908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Assiale T2</a:t>
            </a:r>
          </a:p>
        </p:txBody>
      </p:sp>
    </p:spTree>
    <p:extLst>
      <p:ext uri="{BB962C8B-B14F-4D97-AF65-F5344CB8AC3E}">
        <p14:creationId xmlns:p14="http://schemas.microsoft.com/office/powerpoint/2010/main" val="4023238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ersonalizzat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3455</TotalTime>
  <Words>620</Words>
  <Application>Microsoft Office PowerPoint</Application>
  <PresentationFormat>Presentazione su schermo (4:3)</PresentationFormat>
  <Paragraphs>105</Paragraphs>
  <Slides>49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5" baseType="lpstr">
      <vt:lpstr>Calibri</vt:lpstr>
      <vt:lpstr>Times New Roman</vt:lpstr>
      <vt:lpstr>Wingdings</vt:lpstr>
      <vt:lpstr>Wingdings 2</vt:lpstr>
      <vt:lpstr>Wingdings 3</vt:lpstr>
      <vt:lpstr>Metro</vt:lpstr>
      <vt:lpstr>casiSTICA Ragionata:  prostata (3) </vt:lpstr>
      <vt:lpstr> Età e valori di PSA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Algoritmo diagnostico</vt:lpstr>
      <vt:lpstr>Volume e PSA density </vt:lpstr>
      <vt:lpstr>Zona centrale</vt:lpstr>
      <vt:lpstr>Zona di transizione</vt:lpstr>
      <vt:lpstr>Zona periferica</vt:lpstr>
      <vt:lpstr>Lesione</vt:lpstr>
      <vt:lpstr>Diagnosi RM</vt:lpstr>
      <vt:lpstr>Presentazione standard di PowerPoint</vt:lpstr>
      <vt:lpstr>Sede dei prelievi bioptici</vt:lpstr>
      <vt:lpstr>Diagnosi istologica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Radiolgia e diagnostica per immagini: modello dipartimentale</dc:title>
  <dc:creator>Silvia</dc:creator>
  <cp:lastModifiedBy>Silvia Magnaldi</cp:lastModifiedBy>
  <cp:revision>536</cp:revision>
  <dcterms:modified xsi:type="dcterms:W3CDTF">2021-07-19T09:58:57Z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2497006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