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7" r:id="rId2"/>
    <p:sldId id="337" r:id="rId3"/>
    <p:sldId id="335" r:id="rId4"/>
    <p:sldId id="336" r:id="rId5"/>
    <p:sldId id="338" r:id="rId6"/>
    <p:sldId id="325" r:id="rId7"/>
    <p:sldId id="341" r:id="rId8"/>
    <p:sldId id="340" r:id="rId9"/>
    <p:sldId id="339" r:id="rId10"/>
    <p:sldId id="328" r:id="rId11"/>
    <p:sldId id="329" r:id="rId12"/>
    <p:sldId id="332" r:id="rId13"/>
    <p:sldId id="333" r:id="rId14"/>
    <p:sldId id="342" r:id="rId15"/>
    <p:sldId id="345" r:id="rId16"/>
    <p:sldId id="330" r:id="rId17"/>
    <p:sldId id="334" r:id="rId18"/>
    <p:sldId id="324" r:id="rId19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a Dengg" initials="K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0A5"/>
    <a:srgbClr val="DB4508"/>
    <a:srgbClr val="954AB6"/>
    <a:srgbClr val="70AD47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0" autoAdjust="0"/>
    <p:restoredTop sz="95226" autoAdjust="0"/>
  </p:normalViewPr>
  <p:slideViewPr>
    <p:cSldViewPr snapToGrid="0" showGuides="1">
      <p:cViewPr varScale="1">
        <p:scale>
          <a:sx n="115" d="100"/>
          <a:sy n="115" d="100"/>
        </p:scale>
        <p:origin x="1470" y="108"/>
      </p:cViewPr>
      <p:guideLst>
        <p:guide orient="horz" pos="346"/>
        <p:guide pos="2880"/>
      </p:guideLst>
    </p:cSldViewPr>
  </p:slideViewPr>
  <p:outlineViewPr>
    <p:cViewPr>
      <p:scale>
        <a:sx n="33" d="100"/>
        <a:sy n="33" d="100"/>
      </p:scale>
      <p:origin x="0" y="-8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0E05E-0E5F-4619-840B-04816CDCE1FF}" type="datetimeFigureOut">
              <a:rPr lang="de-AT" smtClean="0"/>
              <a:t>25.08.2021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16DE8-E1E4-4AF2-9B02-7E3CC69977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AB0C-E262-4C0E-AFB9-E3AC8707D9BE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FF36-2726-40AA-99D6-4D73C8508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of Biomedical Imaging and Image-guided Therapy, General Hospital Vienna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35 </a:t>
            </a:r>
            <a:r>
              <a:rPr lang="de-DE" dirty="0" err="1"/>
              <a:t>y.o</a:t>
            </a:r>
            <a:r>
              <a:rPr lang="de-DE" dirty="0"/>
              <a:t>. </a:t>
            </a:r>
            <a:r>
              <a:rPr lang="de-DE" dirty="0" err="1"/>
              <a:t>female</a:t>
            </a:r>
            <a:r>
              <a:rPr lang="de-DE" dirty="0"/>
              <a:t> </a:t>
            </a:r>
            <a:r>
              <a:rPr lang="de-DE" dirty="0" err="1"/>
              <a:t>patient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abdominal </a:t>
            </a:r>
            <a:r>
              <a:rPr lang="de-DE" dirty="0" err="1"/>
              <a:t>pain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1"/>
            <a:ext cx="9144000" cy="6308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39086" y="1345093"/>
            <a:ext cx="797507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9086" y="3824768"/>
            <a:ext cx="797507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pic>
        <p:nvPicPr>
          <p:cNvPr id="8" name="Picture 3" descr="Y:\oeffentlichkeit_sponsoring\Laufwerk_NEU\Grafik\Logos\MedUni Wien\Hauptlogo\MedUni Wien_Logo\WEB\PNG\MedUni Wien_Hauptlogo_DE_RGB_72dp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7" y="6384199"/>
            <a:ext cx="155400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4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41438"/>
            <a:ext cx="3886200" cy="4835525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3886200" cy="4835525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83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976312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341439"/>
            <a:ext cx="3868340" cy="859320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200759"/>
            <a:ext cx="3868340" cy="3988904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341439"/>
            <a:ext cx="3887391" cy="859320"/>
          </a:xfrm>
        </p:spPr>
        <p:txBody>
          <a:bodyPr anchor="t">
            <a:noAutofit/>
          </a:bodyPr>
          <a:lstStyle>
            <a:lvl1pPr marL="0" indent="0">
              <a:lnSpc>
                <a:spcPct val="110000"/>
              </a:lnSpc>
              <a:buNone/>
              <a:defRPr lang="de-DE" sz="2400" b="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200759"/>
            <a:ext cx="3887391" cy="3988904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68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6308725"/>
            <a:ext cx="9144000" cy="54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779287" y="6351776"/>
            <a:ext cx="3637668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 ODER des Vortragenden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4779287" y="6528894"/>
            <a:ext cx="3637668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12" y="6391520"/>
            <a:ext cx="1554003" cy="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308725"/>
          </a:xfrm>
        </p:spPr>
        <p:txBody>
          <a:bodyPr/>
          <a:lstStyle/>
          <a:p>
            <a:r>
              <a:rPr lang="de-AT"/>
              <a:t>Bild auf Platzhalter ziehen oder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3438" y="457464"/>
            <a:ext cx="3870325" cy="5656064"/>
          </a:xfrm>
          <a:prstGeom prst="round2DiagRect">
            <a:avLst>
              <a:gd name="adj1" fmla="val 6468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839571" y="1438620"/>
            <a:ext cx="3586339" cy="450974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15350" y="6434321"/>
            <a:ext cx="463716" cy="314081"/>
          </a:xfrm>
        </p:spPr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47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79287" y="6365631"/>
            <a:ext cx="3637668" cy="22623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03250" y="1341437"/>
            <a:ext cx="3968750" cy="496728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GB" dirty="0"/>
          </a:p>
        </p:txBody>
      </p:sp>
      <p:sp>
        <p:nvSpPr>
          <p:cNvPr id="7" name="Inhaltsplatzhalter 6"/>
          <p:cNvSpPr>
            <a:spLocks noGrp="1" noChangeAspect="1"/>
          </p:cNvSpPr>
          <p:nvPr>
            <p:ph sz="quarter" idx="14"/>
          </p:nvPr>
        </p:nvSpPr>
        <p:spPr>
          <a:xfrm>
            <a:off x="4848225" y="1341438"/>
            <a:ext cx="3667125" cy="4853804"/>
          </a:xfrm>
          <a:prstGeom prst="round2DiagRect">
            <a:avLst>
              <a:gd name="adj1" fmla="val 8954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108000" tIns="72000" bIns="7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61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abgerun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79287" y="6365631"/>
            <a:ext cx="3637668" cy="22623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03250" y="1341437"/>
            <a:ext cx="7912100" cy="496728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08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67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34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79287" y="6365631"/>
            <a:ext cx="3637668" cy="22623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03250" y="1341437"/>
            <a:ext cx="7912100" cy="496728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7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39086" y="1345093"/>
            <a:ext cx="7975073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539086" y="3824768"/>
            <a:ext cx="797507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77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2000"/>
          </a:xfrm>
        </p:spPr>
        <p:txBody>
          <a:bodyPr tIns="72000" bIns="0"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14538"/>
            <a:ext cx="7886700" cy="4162425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8650" y="1341438"/>
            <a:ext cx="7886700" cy="630237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779287" y="6528894"/>
            <a:ext cx="3637668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779287" y="6351776"/>
            <a:ext cx="3637668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ODER des Vortragenden</a:t>
            </a:r>
          </a:p>
        </p:txBody>
      </p:sp>
    </p:spTree>
    <p:extLst>
      <p:ext uri="{BB962C8B-B14F-4D97-AF65-F5344CB8AC3E}">
        <p14:creationId xmlns:p14="http://schemas.microsoft.com/office/powerpoint/2010/main" val="18366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00" y="365125"/>
            <a:ext cx="7887600" cy="972000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30000" y="5697787"/>
            <a:ext cx="7912100" cy="56542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30000" y="1425684"/>
            <a:ext cx="7924800" cy="4272104"/>
          </a:xfrm>
        </p:spPr>
        <p:txBody>
          <a:bodyPr/>
          <a:lstStyle/>
          <a:p>
            <a:r>
              <a:rPr lang="de-AT"/>
              <a:t>Bild auf Platzhalter ziehen oder durch Klicken auf Symbol hinzufügen</a:t>
            </a:r>
            <a:endParaRPr lang="en-GB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779287" y="6528894"/>
            <a:ext cx="3637668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779287" y="6351776"/>
            <a:ext cx="3637668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ODER des Vortragenden</a:t>
            </a:r>
          </a:p>
        </p:txBody>
      </p:sp>
    </p:spTree>
    <p:extLst>
      <p:ext uri="{BB962C8B-B14F-4D97-AF65-F5344CB8AC3E}">
        <p14:creationId xmlns:p14="http://schemas.microsoft.com/office/powerpoint/2010/main" val="156992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- schwar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41438"/>
            <a:ext cx="3886200" cy="4835525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3886200" cy="4835525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ODER des Vortragenden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05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Weiß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87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rosa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99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türkis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29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6308725"/>
            <a:ext cx="9144000" cy="54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2000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37125"/>
            <a:ext cx="7886700" cy="48398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79287" y="6528894"/>
            <a:ext cx="3637668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779287" y="6351776"/>
            <a:ext cx="3637668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15350" y="6434321"/>
            <a:ext cx="463716" cy="314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12" y="6391520"/>
            <a:ext cx="1554003" cy="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1" r:id="rId4"/>
    <p:sldLayoutId id="2147483650" r:id="rId5"/>
    <p:sldLayoutId id="2147483677" r:id="rId6"/>
    <p:sldLayoutId id="2147483673" r:id="rId7"/>
    <p:sldLayoutId id="2147483664" r:id="rId8"/>
    <p:sldLayoutId id="2147483665" r:id="rId9"/>
    <p:sldLayoutId id="2147483652" r:id="rId10"/>
    <p:sldLayoutId id="2147483653" r:id="rId11"/>
    <p:sldLayoutId id="2147483660" r:id="rId12"/>
    <p:sldLayoutId id="2147483674" r:id="rId13"/>
    <p:sldLayoutId id="2147483675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3525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63525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7813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0" userDrawn="1">
          <p15:clr>
            <a:srgbClr val="F26B43"/>
          </p15:clr>
        </p15:guide>
        <p15:guide id="2" pos="5363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  <p15:guide id="6" pos="29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E68220-5EFB-459C-8990-4DCF544C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E0D449-B427-423C-8532-9F7F0371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9960FF-8203-4F75-B575-480149EC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3767B6-AF99-44E7-809A-83E52A4E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49" y="294768"/>
            <a:ext cx="7975073" cy="3659393"/>
          </a:xfrm>
        </p:spPr>
        <p:txBody>
          <a:bodyPr>
            <a:normAutofit/>
          </a:bodyPr>
          <a:lstStyle/>
          <a:p>
            <a:pPr algn="ctr"/>
            <a:r>
              <a:rPr lang="de-AT" sz="4800" dirty="0"/>
              <a:t>35-y.o.  </a:t>
            </a:r>
            <a:r>
              <a:rPr lang="de-AT" sz="4800" dirty="0" err="1"/>
              <a:t>female</a:t>
            </a:r>
            <a:r>
              <a:rPr lang="de-AT" sz="4800" dirty="0"/>
              <a:t/>
            </a:r>
            <a:br>
              <a:rPr lang="de-AT" sz="4800" dirty="0"/>
            </a:br>
            <a:r>
              <a:rPr lang="de-AT" sz="4800" dirty="0"/>
              <a:t> w/abdominal </a:t>
            </a:r>
            <a:r>
              <a:rPr lang="de-AT" sz="4800" dirty="0" err="1"/>
              <a:t>pain</a:t>
            </a:r>
            <a:r>
              <a:rPr lang="de-AT" sz="4800" dirty="0"/>
              <a:t> </a:t>
            </a:r>
            <a:r>
              <a:rPr lang="de-AT" sz="4800" dirty="0" err="1"/>
              <a:t>and</a:t>
            </a:r>
            <a:r>
              <a:rPr lang="de-AT" sz="4800" dirty="0"/>
              <a:t> </a:t>
            </a:r>
            <a:r>
              <a:rPr lang="de-AT" sz="4800" dirty="0" err="1"/>
              <a:t>suspected</a:t>
            </a:r>
            <a:r>
              <a:rPr lang="de-AT" sz="4800" dirty="0"/>
              <a:t> </a:t>
            </a:r>
            <a:r>
              <a:rPr lang="de-AT" sz="4800" dirty="0" err="1"/>
              <a:t>ureterolithiasis</a:t>
            </a:r>
            <a:r>
              <a:rPr lang="de-AT" sz="4800" dirty="0"/>
              <a:t/>
            </a:r>
            <a:br>
              <a:rPr lang="de-AT" sz="4800" dirty="0"/>
            </a:br>
            <a:endParaRPr lang="de-AT" sz="4800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3AF6058F-12B0-4C4C-847F-04361FCFE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  <a:p>
            <a:pPr algn="ctr"/>
            <a:r>
              <a:rPr lang="de-AT" dirty="0"/>
              <a:t>Philipp Stelzer</a:t>
            </a:r>
          </a:p>
        </p:txBody>
      </p:sp>
    </p:spTree>
    <p:extLst>
      <p:ext uri="{BB962C8B-B14F-4D97-AF65-F5344CB8AC3E}">
        <p14:creationId xmlns:p14="http://schemas.microsoft.com/office/powerpoint/2010/main" val="74787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D11B3-5C47-4D16-9431-16625842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2000"/>
          </a:xfrm>
        </p:spPr>
        <p:txBody>
          <a:bodyPr anchor="t">
            <a:normAutofit fontScale="90000"/>
          </a:bodyPr>
          <a:lstStyle/>
          <a:p>
            <a:r>
              <a:rPr lang="de-AT" dirty="0" err="1">
                <a:solidFill>
                  <a:schemeClr val="tx1"/>
                </a:solidFill>
              </a:rPr>
              <a:t>DDx</a:t>
            </a:r>
            <a:r>
              <a:rPr lang="de-AT" dirty="0">
                <a:solidFill>
                  <a:schemeClr val="tx1"/>
                </a:solidFill>
              </a:rPr>
              <a:t>: Retroperitoneal </a:t>
            </a:r>
            <a:r>
              <a:rPr lang="de-AT" dirty="0" err="1"/>
              <a:t>mass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0C2D0B94-3044-43FE-944D-C49546C2C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16251"/>
            <a:ext cx="3886200" cy="483552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ACEC0A-F428-43FE-B603-64BEDAE3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287" y="6528894"/>
            <a:ext cx="3637668" cy="23336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6204C1F-AFE3-4628-B4EE-B09AB1ED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9287" y="6351776"/>
            <a:ext cx="3637668" cy="22623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8075A1-B270-41A4-A36F-502EB5C2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4321"/>
            <a:ext cx="463716" cy="31408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B6C09D1-9D44-46E9-90D5-584F6311654E}" type="slidenum">
              <a:rPr lang="de-DE" smtClean="0"/>
              <a:pPr>
                <a:spcAft>
                  <a:spcPts val="600"/>
                </a:spcAft>
              </a:pPr>
              <a:t>10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6513183-FC53-439A-9F2E-58953E2FBC90}"/>
              </a:ext>
            </a:extLst>
          </p:cNvPr>
          <p:cNvSpPr txBox="1">
            <a:spLocks/>
          </p:cNvSpPr>
          <p:nvPr/>
        </p:nvSpPr>
        <p:spPr>
          <a:xfrm>
            <a:off x="628650" y="1197147"/>
            <a:ext cx="8350416" cy="5010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63525" indent="-26352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94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3525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263525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77813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Both"/>
            </a:pPr>
            <a:r>
              <a:rPr lang="de-AT" dirty="0" err="1"/>
              <a:t>Infiltrating</a:t>
            </a:r>
            <a:r>
              <a:rPr lang="de-AT" dirty="0"/>
              <a:t> </a:t>
            </a:r>
            <a:r>
              <a:rPr lang="de-AT" dirty="0" err="1"/>
              <a:t>tumor</a:t>
            </a:r>
            <a:r>
              <a:rPr lang="de-AT" dirty="0"/>
              <a:t> </a:t>
            </a:r>
          </a:p>
          <a:p>
            <a:pPr marL="457200" indent="-457200">
              <a:buAutoNum type="arabicParenBoth"/>
            </a:pPr>
            <a:r>
              <a:rPr lang="de-AT" dirty="0" err="1"/>
              <a:t>Lymphoma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(3) Mesenchymal </a:t>
            </a:r>
            <a:r>
              <a:rPr lang="de-AT" dirty="0" err="1"/>
              <a:t>tumors</a:t>
            </a:r>
            <a:r>
              <a:rPr lang="de-AT" dirty="0"/>
              <a:t>:</a:t>
            </a:r>
          </a:p>
          <a:p>
            <a:pPr marL="263525" lvl="1" indent="0">
              <a:buNone/>
            </a:pPr>
            <a:r>
              <a:rPr lang="de-AT" dirty="0"/>
              <a:t>  a. </a:t>
            </a:r>
            <a:r>
              <a:rPr lang="de-AT" dirty="0" err="1"/>
              <a:t>Sarcomas</a:t>
            </a:r>
            <a:r>
              <a:rPr lang="de-AT" dirty="0"/>
              <a:t>: </a:t>
            </a:r>
            <a:r>
              <a:rPr lang="de-AT" dirty="0" err="1"/>
              <a:t>Lipo</a:t>
            </a:r>
            <a:r>
              <a:rPr lang="de-AT" dirty="0"/>
              <a:t> &gt; </a:t>
            </a:r>
            <a:r>
              <a:rPr lang="de-AT" dirty="0" err="1"/>
              <a:t>Undifferentiated</a:t>
            </a:r>
            <a:r>
              <a:rPr lang="de-AT" dirty="0"/>
              <a:t> &gt; </a:t>
            </a:r>
            <a:r>
              <a:rPr lang="de-AT" dirty="0" err="1"/>
              <a:t>Leio</a:t>
            </a:r>
            <a:r>
              <a:rPr lang="de-AT" dirty="0"/>
              <a:t> &gt; </a:t>
            </a:r>
            <a:r>
              <a:rPr lang="de-AT" dirty="0" err="1"/>
              <a:t>Rhabdo</a:t>
            </a:r>
            <a:r>
              <a:rPr lang="de-AT" dirty="0"/>
              <a:t> &gt;</a:t>
            </a:r>
          </a:p>
          <a:p>
            <a:pPr marL="263525" lvl="1" indent="0">
              <a:buNone/>
            </a:pPr>
            <a:r>
              <a:rPr lang="de-AT" dirty="0"/>
              <a:t>                      </a:t>
            </a:r>
            <a:r>
              <a:rPr lang="de-AT" dirty="0" err="1"/>
              <a:t>Fibro</a:t>
            </a:r>
            <a:endParaRPr lang="de-AT" dirty="0"/>
          </a:p>
          <a:p>
            <a:pPr marL="263525" lvl="1" indent="0">
              <a:buNone/>
            </a:pPr>
            <a:r>
              <a:rPr lang="de-AT" dirty="0"/>
              <a:t>  b. </a:t>
            </a:r>
            <a:r>
              <a:rPr lang="de-AT" dirty="0" err="1"/>
              <a:t>Peripheral</a:t>
            </a:r>
            <a:r>
              <a:rPr lang="de-AT" dirty="0"/>
              <a:t> nerve </a:t>
            </a:r>
            <a:r>
              <a:rPr lang="de-AT" dirty="0" err="1"/>
              <a:t>tumors</a:t>
            </a:r>
            <a:r>
              <a:rPr lang="de-AT" dirty="0"/>
              <a:t>: </a:t>
            </a:r>
            <a:r>
              <a:rPr lang="de-AT" dirty="0" err="1"/>
              <a:t>Ganglioneuroma</a:t>
            </a:r>
            <a:r>
              <a:rPr lang="de-AT" dirty="0"/>
              <a:t>, </a:t>
            </a:r>
          </a:p>
          <a:p>
            <a:pPr marL="263525" lvl="1" indent="0">
              <a:buNone/>
            </a:pPr>
            <a:r>
              <a:rPr lang="de-AT" dirty="0"/>
              <a:t>          </a:t>
            </a:r>
            <a:r>
              <a:rPr lang="de-AT" dirty="0" err="1"/>
              <a:t>Ganglioneuroblastoma</a:t>
            </a:r>
            <a:r>
              <a:rPr lang="de-AT" dirty="0"/>
              <a:t>, </a:t>
            </a:r>
            <a:r>
              <a:rPr lang="de-AT" dirty="0" err="1"/>
              <a:t>Neuroblastoma</a:t>
            </a:r>
            <a:r>
              <a:rPr lang="de-AT" dirty="0"/>
              <a:t>, MPNST </a:t>
            </a:r>
          </a:p>
          <a:p>
            <a:pPr marL="263525" lvl="1" indent="0">
              <a:buNone/>
            </a:pPr>
            <a:r>
              <a:rPr lang="de-AT" dirty="0"/>
              <a:t>  c. </a:t>
            </a:r>
            <a:r>
              <a:rPr lang="de-AT" dirty="0" err="1"/>
              <a:t>Vascular</a:t>
            </a:r>
            <a:r>
              <a:rPr lang="de-AT" dirty="0"/>
              <a:t> </a:t>
            </a:r>
            <a:r>
              <a:rPr lang="de-AT" dirty="0" err="1"/>
              <a:t>tumors</a:t>
            </a:r>
            <a:r>
              <a:rPr lang="de-AT" dirty="0"/>
              <a:t>: </a:t>
            </a:r>
            <a:r>
              <a:rPr lang="de-AT" dirty="0" err="1"/>
              <a:t>Hemangiopericytoma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(4) </a:t>
            </a:r>
            <a:r>
              <a:rPr lang="de-AT" dirty="0" err="1"/>
              <a:t>Extragonadal</a:t>
            </a:r>
            <a:r>
              <a:rPr lang="de-AT" dirty="0"/>
              <a:t> </a:t>
            </a:r>
            <a:r>
              <a:rPr lang="de-AT" dirty="0" err="1"/>
              <a:t>germ</a:t>
            </a:r>
            <a:r>
              <a:rPr lang="de-AT" dirty="0"/>
              <a:t> </a:t>
            </a:r>
            <a:r>
              <a:rPr lang="de-AT" dirty="0" err="1"/>
              <a:t>cell</a:t>
            </a:r>
            <a:r>
              <a:rPr lang="de-AT" dirty="0"/>
              <a:t> </a:t>
            </a:r>
            <a:r>
              <a:rPr lang="de-AT" dirty="0" err="1"/>
              <a:t>tumor</a:t>
            </a:r>
            <a:endParaRPr lang="de-AT" dirty="0"/>
          </a:p>
          <a:p>
            <a:pPr marL="0" indent="0">
              <a:buNone/>
            </a:pPr>
            <a:r>
              <a:rPr lang="de-AT" sz="1900" dirty="0"/>
              <a:t>(5) Primary retroperitoneal </a:t>
            </a:r>
            <a:r>
              <a:rPr lang="de-AT" sz="1900" dirty="0" err="1"/>
              <a:t>adenocarcinoma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090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D11B3-5C47-4D16-9431-16625842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06745"/>
          </a:xfrm>
        </p:spPr>
        <p:txBody>
          <a:bodyPr anchor="t">
            <a:normAutofit fontScale="90000"/>
          </a:bodyPr>
          <a:lstStyle/>
          <a:p>
            <a:r>
              <a:rPr lang="de-AT" dirty="0" err="1"/>
              <a:t>Differentation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retroperitoneal </a:t>
            </a:r>
            <a:r>
              <a:rPr lang="de-AT" dirty="0" err="1"/>
              <a:t>masses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0C2D0B94-3044-43FE-944D-C49546C2C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16251"/>
            <a:ext cx="3886200" cy="483552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6204C1F-AFE3-4628-B4EE-B09AB1ED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0439" y="6177608"/>
            <a:ext cx="6396769" cy="57079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e-AT" b="0" i="0" dirty="0" err="1">
                <a:effectLst/>
                <a:latin typeface="BlinkMacSystemFont"/>
              </a:rPr>
              <a:t>Nishino</a:t>
            </a:r>
            <a:r>
              <a:rPr lang="de-AT" b="0" i="0" dirty="0">
                <a:effectLst/>
                <a:latin typeface="BlinkMacSystemFont"/>
              </a:rPr>
              <a:t> M, Hayakawa K, </a:t>
            </a:r>
            <a:r>
              <a:rPr lang="de-AT" b="0" i="0" dirty="0" err="1">
                <a:effectLst/>
                <a:latin typeface="BlinkMacSystemFont"/>
              </a:rPr>
              <a:t>Minami</a:t>
            </a:r>
            <a:r>
              <a:rPr lang="de-AT" b="0" i="0" dirty="0">
                <a:effectLst/>
                <a:latin typeface="BlinkMacSystemFont"/>
              </a:rPr>
              <a:t> M, Yamamoto A, Ueda H, </a:t>
            </a:r>
            <a:r>
              <a:rPr lang="de-AT" b="0" i="0" dirty="0" err="1">
                <a:effectLst/>
                <a:latin typeface="BlinkMacSystemFont"/>
              </a:rPr>
              <a:t>Takasu</a:t>
            </a:r>
            <a:r>
              <a:rPr lang="de-AT" b="0" i="0" dirty="0">
                <a:effectLst/>
                <a:latin typeface="BlinkMacSystemFont"/>
              </a:rPr>
              <a:t> K. Primary retroperitoneal </a:t>
            </a:r>
            <a:r>
              <a:rPr lang="de-AT" b="0" i="0" dirty="0" err="1">
                <a:effectLst/>
                <a:latin typeface="BlinkMacSystemFont"/>
              </a:rPr>
              <a:t>neoplasms</a:t>
            </a:r>
            <a:r>
              <a:rPr lang="de-AT" b="0" i="0" dirty="0">
                <a:effectLst/>
                <a:latin typeface="BlinkMacSystemFont"/>
              </a:rPr>
              <a:t>: CT and MR </a:t>
            </a:r>
            <a:r>
              <a:rPr lang="de-AT" b="0" i="0" dirty="0" err="1">
                <a:effectLst/>
                <a:latin typeface="BlinkMacSystemFont"/>
              </a:rPr>
              <a:t>imaging</a:t>
            </a:r>
            <a:r>
              <a:rPr lang="de-AT" b="0" i="0" dirty="0">
                <a:effectLst/>
                <a:latin typeface="BlinkMacSystemFont"/>
              </a:rPr>
              <a:t> </a:t>
            </a:r>
            <a:r>
              <a:rPr lang="de-AT" b="0" i="0" dirty="0" err="1">
                <a:effectLst/>
                <a:latin typeface="BlinkMacSystemFont"/>
              </a:rPr>
              <a:t>findings</a:t>
            </a:r>
            <a:r>
              <a:rPr lang="de-AT" b="0" i="0" dirty="0">
                <a:effectLst/>
                <a:latin typeface="BlinkMacSystemFont"/>
              </a:rPr>
              <a:t> </a:t>
            </a:r>
            <a:r>
              <a:rPr lang="de-AT" b="0" i="0" dirty="0" err="1">
                <a:effectLst/>
                <a:latin typeface="BlinkMacSystemFont"/>
              </a:rPr>
              <a:t>with</a:t>
            </a:r>
            <a:r>
              <a:rPr lang="de-AT" b="0" i="0" dirty="0">
                <a:effectLst/>
                <a:latin typeface="BlinkMacSystemFont"/>
              </a:rPr>
              <a:t> </a:t>
            </a:r>
            <a:r>
              <a:rPr lang="de-AT" b="0" i="0" dirty="0" err="1">
                <a:effectLst/>
                <a:latin typeface="BlinkMacSystemFont"/>
              </a:rPr>
              <a:t>anatomic</a:t>
            </a:r>
            <a:r>
              <a:rPr lang="de-AT" b="0" i="0" dirty="0">
                <a:effectLst/>
                <a:latin typeface="BlinkMacSystemFont"/>
              </a:rPr>
              <a:t> and </a:t>
            </a:r>
            <a:r>
              <a:rPr lang="de-AT" b="0" i="0" dirty="0" err="1">
                <a:effectLst/>
                <a:latin typeface="BlinkMacSystemFont"/>
              </a:rPr>
              <a:t>pathologic</a:t>
            </a:r>
            <a:r>
              <a:rPr lang="de-AT" b="0" i="0" dirty="0">
                <a:effectLst/>
                <a:latin typeface="BlinkMacSystemFont"/>
              </a:rPr>
              <a:t> </a:t>
            </a:r>
            <a:r>
              <a:rPr lang="de-AT" b="0" i="0" dirty="0" err="1">
                <a:effectLst/>
                <a:latin typeface="BlinkMacSystemFont"/>
              </a:rPr>
              <a:t>diagnostic</a:t>
            </a:r>
            <a:r>
              <a:rPr lang="de-AT" b="0" i="0" dirty="0">
                <a:effectLst/>
                <a:latin typeface="BlinkMacSystemFont"/>
              </a:rPr>
              <a:t> </a:t>
            </a:r>
            <a:r>
              <a:rPr lang="de-AT" b="0" i="0" dirty="0" err="1">
                <a:effectLst/>
                <a:latin typeface="BlinkMacSystemFont"/>
              </a:rPr>
              <a:t>clues</a:t>
            </a:r>
            <a:r>
              <a:rPr lang="de-AT" b="0" i="0" dirty="0">
                <a:effectLst/>
                <a:latin typeface="BlinkMacSystemFont"/>
              </a:rPr>
              <a:t>. </a:t>
            </a:r>
            <a:r>
              <a:rPr lang="de-AT" b="0" i="0" dirty="0" err="1">
                <a:effectLst/>
                <a:latin typeface="BlinkMacSystemFont"/>
              </a:rPr>
              <a:t>Radiographics</a:t>
            </a:r>
            <a:r>
              <a:rPr lang="de-AT" b="0" i="0" dirty="0">
                <a:effectLst/>
                <a:latin typeface="BlinkMacSystemFont"/>
              </a:rPr>
              <a:t>. 2003 Jan-Feb;23(1):45-57. </a:t>
            </a:r>
            <a:r>
              <a:rPr lang="de-AT" b="0" i="0" dirty="0" err="1">
                <a:effectLst/>
                <a:latin typeface="BlinkMacSystemFont"/>
              </a:rPr>
              <a:t>doi</a:t>
            </a:r>
            <a:r>
              <a:rPr lang="de-AT" b="0" i="0" dirty="0">
                <a:effectLst/>
                <a:latin typeface="BlinkMacSystemFont"/>
              </a:rPr>
              <a:t>: 10.1148/rg.231025037. Erratum in: </a:t>
            </a:r>
            <a:r>
              <a:rPr lang="de-AT" b="0" i="0" dirty="0" err="1">
                <a:effectLst/>
                <a:latin typeface="BlinkMacSystemFont"/>
              </a:rPr>
              <a:t>Radiographics</a:t>
            </a:r>
            <a:r>
              <a:rPr lang="de-AT" b="0" i="0" dirty="0">
                <a:effectLst/>
                <a:latin typeface="BlinkMacSystemFont"/>
              </a:rPr>
              <a:t>. 2003 Sep-Oct;23(5):1340. PMID: 12533639.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8075A1-B270-41A4-A36F-502EB5C2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4321"/>
            <a:ext cx="463716" cy="31408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B6C09D1-9D44-46E9-90D5-584F6311654E}" type="slidenum">
              <a:rPr lang="de-DE" smtClean="0"/>
              <a:pPr>
                <a:spcAft>
                  <a:spcPts val="600"/>
                </a:spcAft>
              </a:pPr>
              <a:t>11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6513183-FC53-439A-9F2E-58953E2FBC90}"/>
              </a:ext>
            </a:extLst>
          </p:cNvPr>
          <p:cNvSpPr txBox="1">
            <a:spLocks/>
          </p:cNvSpPr>
          <p:nvPr/>
        </p:nvSpPr>
        <p:spPr>
          <a:xfrm>
            <a:off x="628649" y="1048988"/>
            <a:ext cx="8350417" cy="51279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63525" indent="-26352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94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3525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263525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77813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900" b="1" dirty="0"/>
              <a:t>Organ </a:t>
            </a:r>
            <a:r>
              <a:rPr lang="de-AT" sz="1900" b="1" dirty="0" err="1"/>
              <a:t>of</a:t>
            </a:r>
            <a:r>
              <a:rPr lang="de-AT" sz="1900" b="1" dirty="0"/>
              <a:t> Origin</a:t>
            </a:r>
          </a:p>
          <a:p>
            <a:pPr marL="736600" lvl="1" indent="-457200">
              <a:buAutoNum type="arabicParenBoth"/>
            </a:pPr>
            <a:r>
              <a:rPr lang="de-AT" sz="1800" dirty="0" err="1"/>
              <a:t>Beak-Sign</a:t>
            </a:r>
            <a:r>
              <a:rPr lang="de-AT" sz="1800" dirty="0"/>
              <a:t> </a:t>
            </a:r>
          </a:p>
          <a:p>
            <a:pPr marL="736600" lvl="1" indent="-457200">
              <a:buAutoNum type="arabicParenBoth"/>
            </a:pPr>
            <a:r>
              <a:rPr lang="de-AT" sz="1800" dirty="0"/>
              <a:t>Phantom Organ </a:t>
            </a:r>
            <a:r>
              <a:rPr lang="de-AT" sz="1800" dirty="0" err="1"/>
              <a:t>Sign</a:t>
            </a:r>
            <a:endParaRPr lang="de-AT" sz="1800" dirty="0"/>
          </a:p>
          <a:p>
            <a:pPr marL="736600" lvl="1" indent="-457200">
              <a:buAutoNum type="arabicParenBoth"/>
            </a:pPr>
            <a:r>
              <a:rPr lang="de-AT" sz="1800" dirty="0"/>
              <a:t>Embedded Organ </a:t>
            </a:r>
            <a:r>
              <a:rPr lang="de-AT" sz="1800" dirty="0" err="1"/>
              <a:t>Sign</a:t>
            </a:r>
            <a:endParaRPr lang="de-AT" sz="1800" dirty="0"/>
          </a:p>
          <a:p>
            <a:pPr marL="736600" lvl="1" indent="-457200">
              <a:buAutoNum type="arabicParenBoth"/>
            </a:pPr>
            <a:r>
              <a:rPr lang="de-AT" sz="1800" dirty="0"/>
              <a:t>Prominent </a:t>
            </a:r>
            <a:r>
              <a:rPr lang="de-AT" sz="1800" dirty="0" err="1"/>
              <a:t>Feeding</a:t>
            </a:r>
            <a:r>
              <a:rPr lang="de-AT" sz="1800" dirty="0"/>
              <a:t> </a:t>
            </a:r>
            <a:r>
              <a:rPr lang="de-AT" sz="1800" dirty="0" err="1"/>
              <a:t>Artery</a:t>
            </a:r>
            <a:r>
              <a:rPr lang="de-AT" sz="1800" dirty="0"/>
              <a:t> </a:t>
            </a:r>
            <a:r>
              <a:rPr lang="de-AT" sz="1800" dirty="0" err="1"/>
              <a:t>Sign</a:t>
            </a:r>
            <a:endParaRPr lang="de-AT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98934F-2A5C-4857-9253-98DFCB682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97" y="3786646"/>
            <a:ext cx="5795661" cy="21960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7F48FBA-0970-41FF-AE77-4E7A32774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596" y="1048343"/>
            <a:ext cx="2770369" cy="23074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AD42471-3276-4714-B435-B916D9858C34}"/>
              </a:ext>
            </a:extLst>
          </p:cNvPr>
          <p:cNvSpPr txBox="1"/>
          <p:nvPr/>
        </p:nvSpPr>
        <p:spPr>
          <a:xfrm>
            <a:off x="6100595" y="3355759"/>
            <a:ext cx="2878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Positive </a:t>
            </a:r>
            <a:r>
              <a:rPr lang="de-AT" sz="1100" dirty="0" err="1"/>
              <a:t>beak</a:t>
            </a:r>
            <a:r>
              <a:rPr lang="de-AT" sz="1100" dirty="0"/>
              <a:t> </a:t>
            </a:r>
            <a:r>
              <a:rPr lang="de-AT" sz="1100" dirty="0" err="1"/>
              <a:t>sign</a:t>
            </a:r>
            <a:r>
              <a:rPr lang="de-AT" sz="1100" dirty="0"/>
              <a:t> in </a:t>
            </a:r>
            <a:r>
              <a:rPr lang="de-AT" sz="1100" dirty="0" err="1"/>
              <a:t>cystic</a:t>
            </a:r>
            <a:r>
              <a:rPr lang="de-AT" sz="1100" dirty="0"/>
              <a:t> </a:t>
            </a:r>
            <a:r>
              <a:rPr lang="de-AT" sz="1100" dirty="0" err="1"/>
              <a:t>pancreatic</a:t>
            </a:r>
            <a:r>
              <a:rPr lang="de-AT" sz="1100" dirty="0"/>
              <a:t> </a:t>
            </a:r>
            <a:r>
              <a:rPr lang="de-AT" sz="1100" dirty="0" err="1"/>
              <a:t>neoplasm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8532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Differentation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retroperitoneal </a:t>
            </a:r>
            <a:r>
              <a:rPr lang="de-AT" dirty="0" err="1"/>
              <a:t>masses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603250" y="1500389"/>
            <a:ext cx="6625453" cy="3948941"/>
          </a:xfrm>
        </p:spPr>
        <p:txBody>
          <a:bodyPr/>
          <a:lstStyle/>
          <a:p>
            <a:r>
              <a:rPr lang="de-AT" sz="1900" b="1" dirty="0"/>
              <a:t>Pattern </a:t>
            </a:r>
            <a:r>
              <a:rPr lang="de-AT" sz="1900" b="1" dirty="0" err="1"/>
              <a:t>of</a:t>
            </a:r>
            <a:r>
              <a:rPr lang="de-AT" sz="1900" b="1" dirty="0"/>
              <a:t> </a:t>
            </a:r>
            <a:r>
              <a:rPr lang="de-AT" sz="1900" b="1" dirty="0" err="1"/>
              <a:t>spread</a:t>
            </a:r>
            <a:endParaRPr lang="de-AT" sz="1900" b="1" dirty="0"/>
          </a:p>
          <a:p>
            <a:pPr marL="736600" lvl="1" indent="-457200">
              <a:buAutoNum type="arabicParenBoth"/>
            </a:pPr>
            <a:r>
              <a:rPr lang="de-AT" sz="1800" dirty="0" err="1"/>
              <a:t>Between</a:t>
            </a:r>
            <a:r>
              <a:rPr lang="de-AT" sz="1800" dirty="0"/>
              <a:t> </a:t>
            </a:r>
            <a:r>
              <a:rPr lang="de-AT" sz="1800" dirty="0" err="1"/>
              <a:t>and</a:t>
            </a:r>
            <a:r>
              <a:rPr lang="de-AT" sz="1800" dirty="0"/>
              <a:t> </a:t>
            </a:r>
            <a:r>
              <a:rPr lang="de-AT" sz="1800" dirty="0" err="1"/>
              <a:t>around</a:t>
            </a:r>
            <a:r>
              <a:rPr lang="de-AT" sz="1800" dirty="0"/>
              <a:t> Organs/</a:t>
            </a:r>
            <a:r>
              <a:rPr lang="de-AT" sz="1800" dirty="0" err="1"/>
              <a:t>vessels</a:t>
            </a:r>
            <a:r>
              <a:rPr lang="de-AT" sz="1800" dirty="0"/>
              <a:t> – </a:t>
            </a:r>
            <a:r>
              <a:rPr lang="de-AT" sz="1800" dirty="0" err="1"/>
              <a:t>Lymphangioma</a:t>
            </a:r>
            <a:r>
              <a:rPr lang="de-AT" sz="1800" dirty="0"/>
              <a:t>, </a:t>
            </a:r>
            <a:r>
              <a:rPr lang="de-AT" sz="1800" dirty="0" err="1"/>
              <a:t>Lymphoma</a:t>
            </a:r>
            <a:endParaRPr lang="de-AT" sz="1800" dirty="0"/>
          </a:p>
          <a:p>
            <a:pPr marL="736600" lvl="1" indent="-457200">
              <a:buAutoNum type="arabicParenBoth"/>
            </a:pPr>
            <a:r>
              <a:rPr lang="de-AT" sz="1800" dirty="0" err="1"/>
              <a:t>Along</a:t>
            </a:r>
            <a:r>
              <a:rPr lang="de-AT" sz="1800" dirty="0"/>
              <a:t> </a:t>
            </a:r>
            <a:r>
              <a:rPr lang="de-AT" sz="1800" dirty="0" err="1"/>
              <a:t>anatomic</a:t>
            </a:r>
            <a:r>
              <a:rPr lang="de-AT" sz="1800" dirty="0"/>
              <a:t> </a:t>
            </a:r>
            <a:r>
              <a:rPr lang="de-AT" sz="1800" dirty="0" err="1"/>
              <a:t>structures</a:t>
            </a:r>
            <a:r>
              <a:rPr lang="de-AT" sz="1800" dirty="0"/>
              <a:t> – </a:t>
            </a:r>
            <a:r>
              <a:rPr lang="de-AT" sz="1800" dirty="0" err="1"/>
              <a:t>Ganglioneuroma</a:t>
            </a:r>
            <a:r>
              <a:rPr lang="de-AT" sz="1800" dirty="0"/>
              <a:t>, </a:t>
            </a:r>
            <a:r>
              <a:rPr lang="de-AT" sz="1800" dirty="0" err="1"/>
              <a:t>Paragangliomas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79FD694-70B5-4803-8F99-4D9ADF4EF7FE}"/>
              </a:ext>
            </a:extLst>
          </p:cNvPr>
          <p:cNvSpPr txBox="1">
            <a:spLocks/>
          </p:cNvSpPr>
          <p:nvPr/>
        </p:nvSpPr>
        <p:spPr>
          <a:xfrm>
            <a:off x="2350439" y="6177608"/>
            <a:ext cx="6396769" cy="570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AT">
                <a:latin typeface="BlinkMacSystemFont"/>
              </a:rPr>
              <a:t>Nishino M, Hayakawa K, Minami M, Yamamoto A, Ueda H, Takasu K. Primary retroperitoneal neoplasms: CT and MR imaging findings with anatomic and pathologic diagnostic clues. Radiographics. 2003 Jan-Feb;23(1):45-57. doi: 10.1148/rg.231025037. Erratum in: Radiographics. 2003 Sep-Oct;23(5):1340. PMID: 12533639.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065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Differentation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retroperitoneal </a:t>
            </a:r>
            <a:r>
              <a:rPr lang="de-AT" dirty="0" err="1"/>
              <a:t>masses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1900" b="1" dirty="0"/>
              <a:t>Tumor </a:t>
            </a:r>
            <a:r>
              <a:rPr lang="de-AT" sz="1900" b="1" dirty="0" err="1"/>
              <a:t>components</a:t>
            </a:r>
            <a:endParaRPr lang="de-AT" sz="1900" b="1" dirty="0"/>
          </a:p>
          <a:p>
            <a:pPr marL="736600" lvl="1" indent="-457200">
              <a:buAutoNum type="arabicParenBoth"/>
            </a:pPr>
            <a:r>
              <a:rPr lang="de-AT" sz="1800" dirty="0" err="1"/>
              <a:t>Fat</a:t>
            </a:r>
            <a:r>
              <a:rPr lang="de-AT" sz="1800" dirty="0"/>
              <a:t>: </a:t>
            </a:r>
            <a:r>
              <a:rPr lang="de-AT" sz="1800" dirty="0" err="1"/>
              <a:t>Liposarcoma</a:t>
            </a:r>
            <a:r>
              <a:rPr lang="de-AT" sz="1800" dirty="0"/>
              <a:t> (LG &gt; HG), </a:t>
            </a:r>
            <a:r>
              <a:rPr lang="de-AT" sz="1800" dirty="0" err="1"/>
              <a:t>Teratoma</a:t>
            </a:r>
            <a:endParaRPr lang="de-AT" sz="1800" dirty="0"/>
          </a:p>
          <a:p>
            <a:pPr marL="736600" lvl="1" indent="-457200">
              <a:buAutoNum type="arabicParenBoth"/>
            </a:pPr>
            <a:r>
              <a:rPr lang="de-AT" sz="1800" dirty="0" err="1"/>
              <a:t>Myxoid</a:t>
            </a:r>
            <a:r>
              <a:rPr lang="de-AT" sz="1800" dirty="0"/>
              <a:t> </a:t>
            </a:r>
            <a:r>
              <a:rPr lang="de-AT" sz="1800" dirty="0" err="1"/>
              <a:t>stroma</a:t>
            </a:r>
            <a:r>
              <a:rPr lang="de-AT" sz="1800" dirty="0"/>
              <a:t>: </a:t>
            </a:r>
            <a:r>
              <a:rPr lang="de-AT" sz="1800" dirty="0" err="1"/>
              <a:t>Neurogenic</a:t>
            </a:r>
            <a:r>
              <a:rPr lang="de-AT" sz="1800" dirty="0"/>
              <a:t> </a:t>
            </a:r>
            <a:r>
              <a:rPr lang="de-AT" sz="1800" dirty="0" err="1"/>
              <a:t>tumors</a:t>
            </a:r>
            <a:r>
              <a:rPr lang="de-AT" sz="1800" dirty="0"/>
              <a:t>, </a:t>
            </a:r>
            <a:r>
              <a:rPr lang="de-AT" sz="1800" dirty="0" err="1"/>
              <a:t>Sarcoma</a:t>
            </a:r>
            <a:r>
              <a:rPr lang="de-AT" sz="1800" dirty="0"/>
              <a:t>, </a:t>
            </a:r>
            <a:r>
              <a:rPr lang="de-AT" sz="1800" dirty="0" err="1"/>
              <a:t>Desmoids</a:t>
            </a:r>
            <a:r>
              <a:rPr lang="de-AT" sz="1800" dirty="0"/>
              <a:t>,…</a:t>
            </a:r>
          </a:p>
          <a:p>
            <a:pPr marL="736600" lvl="1" indent="-457200">
              <a:buAutoNum type="arabicParenBoth"/>
            </a:pPr>
            <a:r>
              <a:rPr lang="de-AT" sz="1800" dirty="0" err="1"/>
              <a:t>Necrosis</a:t>
            </a:r>
            <a:r>
              <a:rPr lang="de-AT" sz="1800" dirty="0"/>
              <a:t>: </a:t>
            </a:r>
            <a:r>
              <a:rPr lang="de-AT" sz="1800" dirty="0" err="1"/>
              <a:t>Leiomyosarcoma</a:t>
            </a:r>
            <a:r>
              <a:rPr lang="de-AT" sz="1800" dirty="0"/>
              <a:t>, </a:t>
            </a:r>
            <a:r>
              <a:rPr lang="de-AT" sz="1800" dirty="0" err="1"/>
              <a:t>Paraganglioma</a:t>
            </a:r>
            <a:r>
              <a:rPr lang="de-AT" sz="1800" dirty="0"/>
              <a:t>,..</a:t>
            </a:r>
          </a:p>
          <a:p>
            <a:pPr marL="736600" lvl="1" indent="-457200">
              <a:buAutoNum type="arabicParenBoth"/>
            </a:pPr>
            <a:r>
              <a:rPr lang="de-AT" sz="1800" dirty="0" err="1"/>
              <a:t>Cystic</a:t>
            </a:r>
            <a:r>
              <a:rPr lang="de-AT" sz="1800" dirty="0"/>
              <a:t>: </a:t>
            </a:r>
            <a:r>
              <a:rPr lang="de-AT" sz="1800" dirty="0" err="1"/>
              <a:t>Lymphangioma</a:t>
            </a:r>
            <a:r>
              <a:rPr lang="de-AT" sz="1800" dirty="0"/>
              <a:t>, </a:t>
            </a:r>
            <a:r>
              <a:rPr lang="de-AT" sz="1800" dirty="0" err="1"/>
              <a:t>mucinous-cystic</a:t>
            </a:r>
            <a:r>
              <a:rPr lang="de-AT" sz="1800" dirty="0"/>
              <a:t> </a:t>
            </a:r>
            <a:r>
              <a:rPr lang="de-AT" sz="1800" dirty="0" err="1"/>
              <a:t>tumors</a:t>
            </a:r>
            <a:endParaRPr lang="de-AT" sz="1800" dirty="0"/>
          </a:p>
          <a:p>
            <a:pPr marL="736600" lvl="1" indent="-457200">
              <a:buAutoNum type="arabicParenBoth"/>
            </a:pPr>
            <a:r>
              <a:rPr lang="de-AT" sz="1800" dirty="0" err="1"/>
              <a:t>Hypervascular</a:t>
            </a:r>
            <a:r>
              <a:rPr lang="de-AT" sz="1800" dirty="0"/>
              <a:t>: </a:t>
            </a:r>
            <a:r>
              <a:rPr lang="de-AT" sz="1800" dirty="0" err="1"/>
              <a:t>Paraganglioma</a:t>
            </a:r>
            <a:r>
              <a:rPr lang="de-AT" sz="1800" dirty="0"/>
              <a:t>, </a:t>
            </a:r>
            <a:r>
              <a:rPr lang="de-AT" sz="1800" dirty="0" err="1"/>
              <a:t>Hemangiopericytoma</a:t>
            </a:r>
            <a:r>
              <a:rPr lang="de-AT" sz="1800" dirty="0"/>
              <a:t> &gt; </a:t>
            </a:r>
            <a:r>
              <a:rPr lang="de-AT" sz="1800" dirty="0" err="1"/>
              <a:t>Sarcoma</a:t>
            </a:r>
            <a:endParaRPr lang="de-AT" dirty="0"/>
          </a:p>
          <a:p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7EE9918-DD20-498E-BB66-BC3553F20B63}"/>
              </a:ext>
            </a:extLst>
          </p:cNvPr>
          <p:cNvSpPr txBox="1">
            <a:spLocks/>
          </p:cNvSpPr>
          <p:nvPr/>
        </p:nvSpPr>
        <p:spPr>
          <a:xfrm>
            <a:off x="2350439" y="6177608"/>
            <a:ext cx="6396769" cy="570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AT">
                <a:latin typeface="BlinkMacSystemFont"/>
              </a:rPr>
              <a:t>Nishino M, Hayakawa K, Minami M, Yamamoto A, Ueda H, Takasu K. Primary retroperitoneal neoplasms: CT and MR imaging findings with anatomic and pathologic diagnostic clues. Radiographics. 2003 Jan-Feb;23(1):45-57. doi: 10.1148/rg.231025037. Erratum in: Radiographics. 2003 Sep-Oct;23(5):1340. PMID: 12533639.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64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54A14-E3E5-42FC-8AF6-4797B9B1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solidFill>
                  <a:schemeClr val="bg1"/>
                </a:solidFill>
              </a:rPr>
              <a:t>Contrast-enhanced</a:t>
            </a:r>
            <a:r>
              <a:rPr lang="de-AT" dirty="0">
                <a:solidFill>
                  <a:schemeClr val="bg1"/>
                </a:solidFill>
              </a:rPr>
              <a:t> MRI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815935-9094-49D3-9732-EB6758FB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24237-EB71-44EC-B211-8983CAFC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142846-0BE4-40BB-B1FA-D607D22A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F5FFD4-1560-46D1-B26A-E004C7C5D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4" t="6622" r="15687" b="41140"/>
          <a:stretch/>
        </p:blipFill>
        <p:spPr>
          <a:xfrm>
            <a:off x="4651899" y="1016694"/>
            <a:ext cx="3596411" cy="264090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E29FFC5-591B-416C-B306-375815C60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1" t="15492" r="14716" b="15334"/>
          <a:stretch/>
        </p:blipFill>
        <p:spPr>
          <a:xfrm>
            <a:off x="272279" y="3657600"/>
            <a:ext cx="4112580" cy="26062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19D327-D283-48C6-9D1D-8A5466ACCF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62" b="42946"/>
          <a:stretch/>
        </p:blipFill>
        <p:spPr>
          <a:xfrm>
            <a:off x="343858" y="1016694"/>
            <a:ext cx="4167103" cy="2640906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074E5C43-B765-4567-987F-C4383F665496}"/>
              </a:ext>
            </a:extLst>
          </p:cNvPr>
          <p:cNvSpPr txBox="1">
            <a:spLocks/>
          </p:cNvSpPr>
          <p:nvPr/>
        </p:nvSpPr>
        <p:spPr>
          <a:xfrm>
            <a:off x="399744" y="3289291"/>
            <a:ext cx="1928825" cy="596431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>
                <a:solidFill>
                  <a:schemeClr val="bg1"/>
                </a:solidFill>
              </a:rPr>
              <a:t>T1 </a:t>
            </a:r>
            <a:r>
              <a:rPr lang="de-AT" sz="1800" dirty="0" err="1">
                <a:solidFill>
                  <a:schemeClr val="bg1"/>
                </a:solidFill>
              </a:rPr>
              <a:t>unenhanced</a:t>
            </a:r>
            <a:endParaRPr lang="de-AT" sz="1800" dirty="0">
              <a:solidFill>
                <a:schemeClr val="bg1"/>
              </a:solidFill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0482B31B-60CB-4E54-87ED-706E13ACD73C}"/>
              </a:ext>
            </a:extLst>
          </p:cNvPr>
          <p:cNvSpPr txBox="1">
            <a:spLocks/>
          </p:cNvSpPr>
          <p:nvPr/>
        </p:nvSpPr>
        <p:spPr>
          <a:xfrm>
            <a:off x="4759143" y="3289291"/>
            <a:ext cx="1928825" cy="596431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C60D383-8DD8-43D1-B050-894B37939E3B}"/>
              </a:ext>
            </a:extLst>
          </p:cNvPr>
          <p:cNvSpPr txBox="1">
            <a:spLocks/>
          </p:cNvSpPr>
          <p:nvPr/>
        </p:nvSpPr>
        <p:spPr>
          <a:xfrm>
            <a:off x="399744" y="5882318"/>
            <a:ext cx="2813973" cy="596431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>
                <a:solidFill>
                  <a:schemeClr val="bg1"/>
                </a:solidFill>
              </a:rPr>
              <a:t>T1 FS post-</a:t>
            </a:r>
            <a:r>
              <a:rPr lang="de-AT" sz="1800" dirty="0" err="1">
                <a:solidFill>
                  <a:schemeClr val="bg1"/>
                </a:solidFill>
              </a:rPr>
              <a:t>contrast</a:t>
            </a:r>
            <a:endParaRPr lang="de-AT" sz="1800" dirty="0">
              <a:solidFill>
                <a:schemeClr val="bg1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F68903D-1B79-4692-8A87-288304B61A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20" t="14361" r="15819" b="14651"/>
          <a:stretch/>
        </p:blipFill>
        <p:spPr>
          <a:xfrm>
            <a:off x="4653879" y="3657600"/>
            <a:ext cx="3594431" cy="2648605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1F6EFABC-7254-485D-80BC-B094279C98A3}"/>
              </a:ext>
            </a:extLst>
          </p:cNvPr>
          <p:cNvSpPr txBox="1">
            <a:spLocks/>
          </p:cNvSpPr>
          <p:nvPr/>
        </p:nvSpPr>
        <p:spPr>
          <a:xfrm>
            <a:off x="4779287" y="5882318"/>
            <a:ext cx="1928825" cy="596431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>
                <a:solidFill>
                  <a:schemeClr val="bg1"/>
                </a:solidFill>
              </a:rPr>
              <a:t>ADC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781AE34-889E-46BA-97E3-492AB5851DB6}"/>
              </a:ext>
            </a:extLst>
          </p:cNvPr>
          <p:cNvSpPr txBox="1"/>
          <p:nvPr/>
        </p:nvSpPr>
        <p:spPr>
          <a:xfrm>
            <a:off x="1251992" y="1030049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>
                <a:solidFill>
                  <a:srgbClr val="FFFF00"/>
                </a:solidFill>
              </a:rPr>
              <a:t>Homogenous</a:t>
            </a:r>
            <a:r>
              <a:rPr lang="de-AT" sz="1600" dirty="0">
                <a:solidFill>
                  <a:srgbClr val="FFFF00"/>
                </a:solidFill>
              </a:rPr>
              <a:t> </a:t>
            </a:r>
            <a:r>
              <a:rPr lang="de-AT" sz="1600" dirty="0" err="1">
                <a:solidFill>
                  <a:srgbClr val="FFFF00"/>
                </a:solidFill>
              </a:rPr>
              <a:t>low</a:t>
            </a:r>
            <a:r>
              <a:rPr lang="de-AT" sz="1600" dirty="0">
                <a:solidFill>
                  <a:srgbClr val="FFFF00"/>
                </a:solidFill>
              </a:rPr>
              <a:t> SI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B6690E1-4D82-4D7C-B18A-10A8D398B7FF}"/>
              </a:ext>
            </a:extLst>
          </p:cNvPr>
          <p:cNvSpPr txBox="1"/>
          <p:nvPr/>
        </p:nvSpPr>
        <p:spPr>
          <a:xfrm>
            <a:off x="4597674" y="1022169"/>
            <a:ext cx="3704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>
                <a:solidFill>
                  <a:srgbClr val="FFFF00"/>
                </a:solidFill>
              </a:rPr>
              <a:t>Heterogenous</a:t>
            </a:r>
            <a:r>
              <a:rPr lang="de-AT" sz="1600" dirty="0">
                <a:solidFill>
                  <a:srgbClr val="FFFF00"/>
                </a:solidFill>
              </a:rPr>
              <a:t> intermediate-high SI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F58F51B-CE16-499B-87F8-940FEEAB7951}"/>
              </a:ext>
            </a:extLst>
          </p:cNvPr>
          <p:cNvSpPr txBox="1"/>
          <p:nvPr/>
        </p:nvSpPr>
        <p:spPr>
          <a:xfrm>
            <a:off x="628650" y="3732535"/>
            <a:ext cx="3858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>
                <a:solidFill>
                  <a:srgbClr val="FFFF00"/>
                </a:solidFill>
              </a:rPr>
              <a:t>Slight</a:t>
            </a:r>
            <a:r>
              <a:rPr lang="de-AT" sz="1600" dirty="0">
                <a:solidFill>
                  <a:srgbClr val="FFFF00"/>
                </a:solidFill>
              </a:rPr>
              <a:t> </a:t>
            </a:r>
            <a:r>
              <a:rPr lang="de-AT" sz="1600" dirty="0" err="1">
                <a:solidFill>
                  <a:srgbClr val="FFFF00"/>
                </a:solidFill>
              </a:rPr>
              <a:t>heterogenous</a:t>
            </a:r>
            <a:r>
              <a:rPr lang="de-AT" sz="1600" dirty="0">
                <a:solidFill>
                  <a:srgbClr val="FFFF00"/>
                </a:solidFill>
              </a:rPr>
              <a:t> </a:t>
            </a:r>
            <a:r>
              <a:rPr lang="de-AT" sz="1600" dirty="0" err="1">
                <a:solidFill>
                  <a:srgbClr val="FFFF00"/>
                </a:solidFill>
              </a:rPr>
              <a:t>enhancement</a:t>
            </a:r>
            <a:endParaRPr lang="de-AT" sz="1600" dirty="0">
              <a:solidFill>
                <a:srgbClr val="FFFF00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9C8A55A-533B-43AB-A5DE-D0D5B4EB91F8}"/>
              </a:ext>
            </a:extLst>
          </p:cNvPr>
          <p:cNvSpPr txBox="1"/>
          <p:nvPr/>
        </p:nvSpPr>
        <p:spPr>
          <a:xfrm>
            <a:off x="5332355" y="3732535"/>
            <a:ext cx="301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>
                <a:solidFill>
                  <a:srgbClr val="FFFF00"/>
                </a:solidFill>
              </a:rPr>
              <a:t>No</a:t>
            </a:r>
            <a:r>
              <a:rPr lang="de-AT" sz="1600" dirty="0">
                <a:solidFill>
                  <a:srgbClr val="FFFF00"/>
                </a:solidFill>
              </a:rPr>
              <a:t> </a:t>
            </a:r>
            <a:r>
              <a:rPr lang="de-AT" sz="1600" dirty="0" err="1">
                <a:solidFill>
                  <a:srgbClr val="FFFF00"/>
                </a:solidFill>
              </a:rPr>
              <a:t>diffusion</a:t>
            </a:r>
            <a:r>
              <a:rPr lang="de-AT" sz="1600" dirty="0">
                <a:solidFill>
                  <a:srgbClr val="FFFF00"/>
                </a:solidFill>
              </a:rPr>
              <a:t> </a:t>
            </a:r>
            <a:r>
              <a:rPr lang="de-AT" sz="1600" dirty="0" err="1">
                <a:solidFill>
                  <a:srgbClr val="FFFF00"/>
                </a:solidFill>
              </a:rPr>
              <a:t>restriction</a:t>
            </a:r>
            <a:endParaRPr lang="de-AT" sz="1600" dirty="0">
              <a:solidFill>
                <a:srgbClr val="FFFF00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A721D2B-EB67-4B9C-8EB8-91AE50F0FB49}"/>
              </a:ext>
            </a:extLst>
          </p:cNvPr>
          <p:cNvSpPr txBox="1"/>
          <p:nvPr/>
        </p:nvSpPr>
        <p:spPr>
          <a:xfrm>
            <a:off x="4264235" y="2937825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>
                <a:solidFill>
                  <a:srgbClr val="FFFF00"/>
                </a:solidFill>
              </a:rPr>
              <a:t>Fat</a:t>
            </a:r>
            <a:endParaRPr lang="de-AT" sz="1600" dirty="0">
              <a:solidFill>
                <a:srgbClr val="FFFF00"/>
              </a:solidFill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8C85CD50-DB8C-49D2-BF85-3F800C97CF9B}"/>
              </a:ext>
            </a:extLst>
          </p:cNvPr>
          <p:cNvCxnSpPr>
            <a:cxnSpLocks/>
          </p:cNvCxnSpPr>
          <p:nvPr/>
        </p:nvCxnSpPr>
        <p:spPr>
          <a:xfrm flipV="1">
            <a:off x="4759143" y="2521939"/>
            <a:ext cx="2081460" cy="57562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781C87FC-3BC0-42F5-A54C-3838214A5ADB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2875893" y="2738794"/>
            <a:ext cx="1388342" cy="36830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20C38749-3962-4448-9DAE-159E249ABE0A}"/>
              </a:ext>
            </a:extLst>
          </p:cNvPr>
          <p:cNvSpPr txBox="1"/>
          <p:nvPr/>
        </p:nvSpPr>
        <p:spPr>
          <a:xfrm>
            <a:off x="3730246" y="1616354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rgbClr val="FFFF00"/>
                </a:solidFill>
              </a:rPr>
              <a:t>Fluid/</a:t>
            </a:r>
            <a:r>
              <a:rPr lang="de-AT" sz="1600" dirty="0" err="1">
                <a:solidFill>
                  <a:srgbClr val="FFFF00"/>
                </a:solidFill>
              </a:rPr>
              <a:t>myxoid</a:t>
            </a:r>
            <a:endParaRPr lang="de-AT" sz="1600" dirty="0">
              <a:solidFill>
                <a:srgbClr val="FFFF00"/>
              </a:solidFill>
            </a:endParaRP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456BF81B-DA5B-49CD-8E0E-9A3A8762270E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243802" y="1785631"/>
            <a:ext cx="2177930" cy="33254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8AA93EA0-FDBB-401A-B2A5-50D4CE0728BE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3405146" y="1785631"/>
            <a:ext cx="325100" cy="4681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5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findings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603250" y="1500389"/>
            <a:ext cx="8143958" cy="4663363"/>
          </a:xfrm>
        </p:spPr>
        <p:txBody>
          <a:bodyPr>
            <a:normAutofit lnSpcReduction="10000"/>
          </a:bodyPr>
          <a:lstStyle/>
          <a:p>
            <a:r>
              <a:rPr lang="de-AT" sz="1800" b="1" dirty="0"/>
              <a:t>Origin: </a:t>
            </a:r>
            <a:r>
              <a:rPr lang="de-AT" sz="1800" dirty="0"/>
              <a:t>Negative </a:t>
            </a:r>
            <a:r>
              <a:rPr lang="de-AT" sz="1800" dirty="0" err="1"/>
              <a:t>beak</a:t>
            </a:r>
            <a:r>
              <a:rPr lang="de-AT" sz="1800" dirty="0"/>
              <a:t> </a:t>
            </a:r>
            <a:r>
              <a:rPr lang="de-AT" sz="1800" dirty="0" err="1"/>
              <a:t>sign</a:t>
            </a:r>
            <a:r>
              <a:rPr lang="de-AT" sz="1800" dirty="0"/>
              <a:t>, </a:t>
            </a:r>
            <a:r>
              <a:rPr lang="de-AT" sz="1800" dirty="0" err="1"/>
              <a:t>no</a:t>
            </a:r>
            <a:r>
              <a:rPr lang="de-AT" sz="1800" dirty="0"/>
              <a:t> </a:t>
            </a:r>
            <a:r>
              <a:rPr lang="de-AT" sz="1800" dirty="0" err="1"/>
              <a:t>phantom</a:t>
            </a:r>
            <a:r>
              <a:rPr lang="de-AT" sz="1800" dirty="0"/>
              <a:t> </a:t>
            </a:r>
            <a:r>
              <a:rPr lang="de-AT" sz="1800" dirty="0" err="1"/>
              <a:t>organ</a:t>
            </a:r>
            <a:r>
              <a:rPr lang="de-AT" sz="1800" dirty="0"/>
              <a:t> </a:t>
            </a:r>
            <a:r>
              <a:rPr lang="de-AT" sz="1800" dirty="0" err="1"/>
              <a:t>sign</a:t>
            </a:r>
            <a:r>
              <a:rPr lang="de-AT" sz="1800" dirty="0"/>
              <a:t>, </a:t>
            </a:r>
            <a:r>
              <a:rPr lang="de-AT" sz="1800" dirty="0" err="1"/>
              <a:t>no</a:t>
            </a:r>
            <a:r>
              <a:rPr lang="de-AT" sz="1800" dirty="0"/>
              <a:t> </a:t>
            </a:r>
            <a:r>
              <a:rPr lang="de-AT" sz="1800" dirty="0" err="1"/>
              <a:t>know</a:t>
            </a:r>
            <a:r>
              <a:rPr lang="de-AT" sz="1800" dirty="0" err="1">
                <a:solidFill>
                  <a:srgbClr val="FF0000"/>
                </a:solidFill>
              </a:rPr>
              <a:t>n</a:t>
            </a:r>
            <a:r>
              <a:rPr lang="de-AT" sz="1800" dirty="0"/>
              <a:t> </a:t>
            </a:r>
            <a:r>
              <a:rPr lang="de-AT" sz="1800" dirty="0" err="1"/>
              <a:t>primary</a:t>
            </a:r>
            <a:r>
              <a:rPr lang="de-AT" sz="1800" dirty="0"/>
              <a:t> </a:t>
            </a:r>
            <a:r>
              <a:rPr lang="de-AT" sz="1800" dirty="0" err="1"/>
              <a:t>tumor</a:t>
            </a:r>
            <a:r>
              <a:rPr lang="de-AT" sz="1800" dirty="0"/>
              <a:t> </a:t>
            </a:r>
            <a:r>
              <a:rPr lang="de-AT" sz="1800" b="1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Primary retroperitoneal </a:t>
            </a:r>
            <a:r>
              <a:rPr lang="de-DE" sz="1800" dirty="0" err="1"/>
              <a:t>mass</a:t>
            </a:r>
            <a:endParaRPr lang="de-DE" sz="1800" dirty="0"/>
          </a:p>
          <a:p>
            <a:r>
              <a:rPr lang="de-DE" sz="1800" b="1" dirty="0"/>
              <a:t>Spread </a:t>
            </a:r>
            <a:r>
              <a:rPr lang="de-DE" sz="1800" b="1" dirty="0" err="1"/>
              <a:t>pattern</a:t>
            </a:r>
            <a:r>
              <a:rPr lang="de-DE" sz="1800" b="1" dirty="0"/>
              <a:t>: </a:t>
            </a:r>
            <a:r>
              <a:rPr lang="de-DE" sz="1800" dirty="0" err="1"/>
              <a:t>Around</a:t>
            </a:r>
            <a:r>
              <a:rPr lang="de-DE" sz="1800" dirty="0"/>
              <a:t> </a:t>
            </a:r>
            <a:r>
              <a:rPr lang="de-DE" sz="1800" dirty="0" err="1"/>
              <a:t>vessels</a:t>
            </a:r>
            <a:r>
              <a:rPr lang="de-DE" sz="1800" dirty="0"/>
              <a:t>/</a:t>
            </a:r>
            <a:r>
              <a:rPr lang="de-DE" sz="1800" dirty="0" err="1"/>
              <a:t>organs</a:t>
            </a:r>
            <a:r>
              <a:rPr lang="de-DE" sz="1800" dirty="0"/>
              <a:t>, but </a:t>
            </a:r>
            <a:r>
              <a:rPr lang="de-DE" sz="1800" dirty="0" err="1"/>
              <a:t>lymphoma</a:t>
            </a:r>
            <a:r>
              <a:rPr lang="de-DE" sz="1800" dirty="0"/>
              <a:t> and </a:t>
            </a:r>
            <a:r>
              <a:rPr lang="de-DE" sz="1800" dirty="0" err="1"/>
              <a:t>lymphangioma</a:t>
            </a:r>
            <a:r>
              <a:rPr lang="de-DE" sz="1800" dirty="0"/>
              <a:t> </a:t>
            </a:r>
            <a:r>
              <a:rPr lang="de-DE" sz="1800" dirty="0" err="1"/>
              <a:t>unlikely</a:t>
            </a:r>
            <a:r>
              <a:rPr lang="de-DE" sz="1800" dirty="0"/>
              <a:t> (</a:t>
            </a: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diffusion-restriction</a:t>
            </a:r>
            <a:r>
              <a:rPr lang="de-DE" sz="1800" dirty="0"/>
              <a:t>/</a:t>
            </a:r>
            <a:r>
              <a:rPr lang="de-DE" sz="1800" dirty="0" err="1"/>
              <a:t>cystic</a:t>
            </a:r>
            <a:r>
              <a:rPr lang="de-DE" sz="1800" dirty="0"/>
              <a:t> </a:t>
            </a:r>
            <a:r>
              <a:rPr lang="de-DE" sz="1800" dirty="0" err="1"/>
              <a:t>components</a:t>
            </a:r>
            <a:r>
              <a:rPr lang="de-DE" sz="1800" dirty="0"/>
              <a:t>) </a:t>
            </a:r>
            <a:r>
              <a:rPr lang="de-DE" sz="1800" dirty="0">
                <a:sym typeface="Wingdings" panose="05000000000000000000" pitchFamily="2" charset="2"/>
              </a:rPr>
              <a:t>  Spread </a:t>
            </a:r>
            <a:r>
              <a:rPr lang="de-DE" sz="1800" dirty="0" err="1">
                <a:sym typeface="Wingdings" panose="05000000000000000000" pitchFamily="2" charset="2"/>
              </a:rPr>
              <a:t>along</a:t>
            </a:r>
            <a:r>
              <a:rPr lang="de-DE" sz="1800" dirty="0">
                <a:sym typeface="Wingdings" panose="05000000000000000000" pitchFamily="2" charset="2"/>
              </a:rPr>
              <a:t> not </a:t>
            </a:r>
            <a:r>
              <a:rPr lang="de-DE" sz="1800" dirty="0" err="1">
                <a:sym typeface="Wingdings" panose="05000000000000000000" pitchFamily="2" charset="2"/>
              </a:rPr>
              <a:t>obviously</a:t>
            </a:r>
            <a:r>
              <a:rPr lang="de-DE" sz="1800" dirty="0">
                <a:sym typeface="Wingdings" panose="05000000000000000000" pitchFamily="2" charset="2"/>
              </a:rPr>
              <a:t> visible </a:t>
            </a:r>
            <a:r>
              <a:rPr lang="de-DE" sz="1800" dirty="0" err="1">
                <a:sym typeface="Wingdings" panose="05000000000000000000" pitchFamily="2" charset="2"/>
              </a:rPr>
              <a:t>anatomic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structures</a:t>
            </a:r>
            <a:r>
              <a:rPr lang="de-DE" sz="1800" dirty="0">
                <a:sym typeface="Wingdings" panose="05000000000000000000" pitchFamily="2" charset="2"/>
              </a:rPr>
              <a:t>?</a:t>
            </a:r>
          </a:p>
          <a:p>
            <a:r>
              <a:rPr lang="de-DE" sz="1800" b="1" dirty="0"/>
              <a:t>Components: </a:t>
            </a:r>
            <a:r>
              <a:rPr lang="de-DE" sz="1800" dirty="0" err="1"/>
              <a:t>mostly</a:t>
            </a:r>
            <a:r>
              <a:rPr lang="de-DE" sz="1800" dirty="0"/>
              <a:t> soft-</a:t>
            </a:r>
            <a:r>
              <a:rPr lang="de-DE" sz="1800" dirty="0" err="1"/>
              <a:t>tissue</a:t>
            </a:r>
            <a:r>
              <a:rPr lang="de-DE" sz="1800" dirty="0"/>
              <a:t>, </a:t>
            </a:r>
            <a:r>
              <a:rPr lang="de-DE" sz="1800" dirty="0" err="1"/>
              <a:t>little</a:t>
            </a:r>
            <a:r>
              <a:rPr lang="de-DE" sz="1800" dirty="0"/>
              <a:t> </a:t>
            </a:r>
            <a:r>
              <a:rPr lang="de-DE" sz="1800" dirty="0" err="1"/>
              <a:t>fat</a:t>
            </a:r>
            <a:r>
              <a:rPr lang="de-DE" sz="1800" dirty="0"/>
              <a:t> and </a:t>
            </a:r>
            <a:r>
              <a:rPr lang="de-DE" sz="1800" dirty="0" err="1"/>
              <a:t>maybe</a:t>
            </a:r>
            <a:r>
              <a:rPr lang="de-DE" sz="1800" dirty="0"/>
              <a:t> </a:t>
            </a:r>
            <a:r>
              <a:rPr lang="de-DE" sz="1800" dirty="0" err="1"/>
              <a:t>myxoid</a:t>
            </a:r>
            <a:r>
              <a:rPr lang="de-DE" sz="1800" dirty="0"/>
              <a:t> </a:t>
            </a:r>
            <a:r>
              <a:rPr lang="de-DE" sz="1800" dirty="0" err="1"/>
              <a:t>stroma</a:t>
            </a:r>
            <a:r>
              <a:rPr lang="de-DE" sz="1800" dirty="0"/>
              <a:t>, </a:t>
            </a: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hypervascularisation</a:t>
            </a:r>
            <a:r>
              <a:rPr lang="de-DE" sz="1800" dirty="0"/>
              <a:t>, </a:t>
            </a: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cystic</a:t>
            </a:r>
            <a:r>
              <a:rPr lang="de-DE" sz="1800" dirty="0"/>
              <a:t>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necrotic</a:t>
            </a:r>
            <a:r>
              <a:rPr lang="de-DE" sz="1800" dirty="0"/>
              <a:t> </a:t>
            </a:r>
            <a:r>
              <a:rPr lang="de-DE" sz="1800" dirty="0" err="1"/>
              <a:t>components</a:t>
            </a:r>
            <a:r>
              <a:rPr lang="de-DE" sz="1800" dirty="0"/>
              <a:t>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 err="1">
                <a:sym typeface="Wingdings" panose="05000000000000000000" pitchFamily="2" charset="2"/>
              </a:rPr>
              <a:t>DDx</a:t>
            </a:r>
            <a:r>
              <a:rPr lang="de-DE" sz="1800" dirty="0">
                <a:sym typeface="Wingdings" panose="05000000000000000000" pitchFamily="2" charset="2"/>
              </a:rPr>
              <a:t>: N</a:t>
            </a:r>
            <a:r>
              <a:rPr lang="de-AT" sz="1800" dirty="0" err="1"/>
              <a:t>eurogenic</a:t>
            </a:r>
            <a:r>
              <a:rPr lang="de-AT" sz="1800" dirty="0"/>
              <a:t> </a:t>
            </a:r>
            <a:r>
              <a:rPr lang="de-AT" sz="1800" dirty="0" err="1"/>
              <a:t>tumors</a:t>
            </a:r>
            <a:r>
              <a:rPr lang="de-AT" sz="1800" dirty="0"/>
              <a:t>, (</a:t>
            </a:r>
            <a:r>
              <a:rPr lang="de-AT" sz="1800" dirty="0" err="1"/>
              <a:t>Lipo</a:t>
            </a:r>
            <a:r>
              <a:rPr lang="de-AT" sz="1800" dirty="0"/>
              <a:t>)</a:t>
            </a:r>
            <a:r>
              <a:rPr lang="de-AT" sz="1800" dirty="0" err="1"/>
              <a:t>Sarcoma</a:t>
            </a:r>
            <a:r>
              <a:rPr lang="de-AT" sz="1800" dirty="0"/>
              <a:t>, </a:t>
            </a:r>
            <a:r>
              <a:rPr lang="de-AT" sz="1800" dirty="0" err="1"/>
              <a:t>Desmoids</a:t>
            </a:r>
            <a:r>
              <a:rPr lang="de-AT" sz="1800" dirty="0"/>
              <a:t>, </a:t>
            </a:r>
            <a:r>
              <a:rPr lang="de-AT" sz="1800" dirty="0" err="1"/>
              <a:t>Teratoma</a:t>
            </a:r>
            <a:endParaRPr lang="de-DE" sz="1800" b="1" dirty="0"/>
          </a:p>
          <a:p>
            <a:r>
              <a:rPr lang="de-DE" sz="1800" b="1" dirty="0">
                <a:sym typeface="Wingdings" panose="05000000000000000000" pitchFamily="2" charset="2"/>
              </a:rPr>
              <a:t>Large </a:t>
            </a:r>
            <a:r>
              <a:rPr lang="de-DE" sz="1800" b="1" dirty="0" err="1">
                <a:sym typeface="Wingdings" panose="05000000000000000000" pitchFamily="2" charset="2"/>
              </a:rPr>
              <a:t>mass</a:t>
            </a:r>
            <a:r>
              <a:rPr lang="de-DE" sz="1800" b="1" dirty="0">
                <a:sym typeface="Wingdings" panose="05000000000000000000" pitchFamily="2" charset="2"/>
              </a:rPr>
              <a:t> w/o apparent </a:t>
            </a:r>
            <a:r>
              <a:rPr lang="de-DE" sz="1800" b="1" dirty="0" err="1">
                <a:sym typeface="Wingdings" panose="05000000000000000000" pitchFamily="2" charset="2"/>
              </a:rPr>
              <a:t>organ</a:t>
            </a:r>
            <a:r>
              <a:rPr lang="de-DE" sz="1800" b="1" dirty="0">
                <a:sym typeface="Wingdings" panose="05000000000000000000" pitchFamily="2" charset="2"/>
              </a:rPr>
              <a:t>/</a:t>
            </a:r>
            <a:r>
              <a:rPr lang="de-DE" sz="1800" b="1" dirty="0" err="1">
                <a:sym typeface="Wingdings" panose="05000000000000000000" pitchFamily="2" charset="2"/>
              </a:rPr>
              <a:t>vessel</a:t>
            </a:r>
            <a:r>
              <a:rPr lang="de-DE" sz="1800" b="1" dirty="0"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ym typeface="Wingdings" panose="05000000000000000000" pitchFamily="2" charset="2"/>
              </a:rPr>
              <a:t>infiltration</a:t>
            </a:r>
            <a:r>
              <a:rPr lang="de-DE" sz="1800" b="1" dirty="0">
                <a:sym typeface="Wingdings" panose="05000000000000000000" pitchFamily="2" charset="2"/>
              </a:rPr>
              <a:t>, </a:t>
            </a:r>
            <a:r>
              <a:rPr lang="de-DE" sz="1800" b="1" dirty="0" err="1">
                <a:sym typeface="Wingdings" panose="05000000000000000000" pitchFamily="2" charset="2"/>
              </a:rPr>
              <a:t>pathological</a:t>
            </a:r>
            <a:r>
              <a:rPr lang="de-DE" sz="1800" b="1" dirty="0"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ym typeface="Wingdings" panose="05000000000000000000" pitchFamily="2" charset="2"/>
              </a:rPr>
              <a:t>lymph</a:t>
            </a:r>
            <a:r>
              <a:rPr lang="de-DE" sz="1800" b="1" dirty="0"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ym typeface="Wingdings" panose="05000000000000000000" pitchFamily="2" charset="2"/>
              </a:rPr>
              <a:t>nodes</a:t>
            </a:r>
            <a:r>
              <a:rPr lang="de-DE" sz="1800" b="1" dirty="0"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ym typeface="Wingdings" panose="05000000000000000000" pitchFamily="2" charset="2"/>
              </a:rPr>
              <a:t>or</a:t>
            </a:r>
            <a:r>
              <a:rPr lang="de-DE" sz="1800" b="1" dirty="0"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ym typeface="Wingdings" panose="05000000000000000000" pitchFamily="2" charset="2"/>
              </a:rPr>
              <a:t>distant</a:t>
            </a:r>
            <a:r>
              <a:rPr lang="de-DE" sz="1800" b="1" dirty="0"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ym typeface="Wingdings" panose="05000000000000000000" pitchFamily="2" charset="2"/>
              </a:rPr>
              <a:t>metastases</a:t>
            </a:r>
            <a:r>
              <a:rPr lang="de-DE" sz="1800" b="1" dirty="0">
                <a:sym typeface="Wingdings" panose="05000000000000000000" pitchFamily="2" charset="2"/>
              </a:rPr>
              <a:t> (</a:t>
            </a:r>
            <a:r>
              <a:rPr lang="de-DE" sz="1800" b="1" dirty="0" err="1">
                <a:sym typeface="Wingdings" panose="05000000000000000000" pitchFamily="2" charset="2"/>
              </a:rPr>
              <a:t>Chest</a:t>
            </a:r>
            <a:r>
              <a:rPr lang="de-DE" sz="1800" b="1" dirty="0">
                <a:sym typeface="Wingdings" panose="05000000000000000000" pitchFamily="2" charset="2"/>
              </a:rPr>
              <a:t> CT also negative)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 err="1">
                <a:sym typeface="Wingdings" panose="05000000000000000000" pitchFamily="2" charset="2"/>
              </a:rPr>
              <a:t>Sarcoma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less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likely</a:t>
            </a:r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b="1" dirty="0">
                <a:sym typeface="Wingdings" panose="05000000000000000000" pitchFamily="2" charset="2"/>
              </a:rPr>
              <a:t>Next </a:t>
            </a:r>
            <a:r>
              <a:rPr lang="de-DE" sz="1800" b="1" dirty="0" err="1">
                <a:sym typeface="Wingdings" panose="05000000000000000000" pitchFamily="2" charset="2"/>
              </a:rPr>
              <a:t>Procedure</a:t>
            </a:r>
            <a:r>
              <a:rPr lang="de-DE" sz="1800" b="1" dirty="0">
                <a:sym typeface="Wingdings" panose="05000000000000000000" pitchFamily="2" charset="2"/>
              </a:rPr>
              <a:t>: </a:t>
            </a:r>
            <a:r>
              <a:rPr lang="de-DE" sz="1800" dirty="0" err="1">
                <a:sym typeface="Wingdings" panose="05000000000000000000" pitchFamily="2" charset="2"/>
              </a:rPr>
              <a:t>Biopsy</a:t>
            </a:r>
            <a:endParaRPr lang="de-DE" sz="1800" dirty="0">
              <a:sym typeface="Wingdings" panose="05000000000000000000" pitchFamily="2" charset="2"/>
            </a:endParaRP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07196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D11B3-5C47-4D16-9431-16625842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06745"/>
          </a:xfrm>
        </p:spPr>
        <p:txBody>
          <a:bodyPr anchor="t">
            <a:normAutofit fontScale="90000"/>
          </a:bodyPr>
          <a:lstStyle/>
          <a:p>
            <a:r>
              <a:rPr lang="de-AT" dirty="0" err="1"/>
              <a:t>Ganglioneuroma</a:t>
            </a:r>
            <a:endParaRPr lang="de-AT" dirty="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0C2D0B94-3044-43FE-944D-C49546C2C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916" y="871871"/>
            <a:ext cx="7122484" cy="5479906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6204C1F-AFE3-4628-B4EE-B09AB1ED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0439" y="6177608"/>
            <a:ext cx="6396769" cy="57079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e-AT" b="0" i="0" dirty="0" err="1">
                <a:effectLst/>
                <a:latin typeface="BlinkMacSystemFont"/>
              </a:rPr>
              <a:t>Nishino</a:t>
            </a:r>
            <a:r>
              <a:rPr lang="de-AT" b="0" i="0" dirty="0">
                <a:effectLst/>
                <a:latin typeface="BlinkMacSystemFont"/>
              </a:rPr>
              <a:t> M, Hayakawa K, </a:t>
            </a:r>
            <a:r>
              <a:rPr lang="de-AT" b="0" i="0" dirty="0" err="1">
                <a:effectLst/>
                <a:latin typeface="BlinkMacSystemFont"/>
              </a:rPr>
              <a:t>Minami</a:t>
            </a:r>
            <a:r>
              <a:rPr lang="de-AT" b="0" i="0" dirty="0">
                <a:effectLst/>
                <a:latin typeface="BlinkMacSystemFont"/>
              </a:rPr>
              <a:t> M, Yamamoto A, Ueda H, </a:t>
            </a:r>
            <a:r>
              <a:rPr lang="de-AT" b="0" i="0" dirty="0" err="1">
                <a:effectLst/>
                <a:latin typeface="BlinkMacSystemFont"/>
              </a:rPr>
              <a:t>Takasu</a:t>
            </a:r>
            <a:r>
              <a:rPr lang="de-AT" b="0" i="0" dirty="0">
                <a:effectLst/>
                <a:latin typeface="BlinkMacSystemFont"/>
              </a:rPr>
              <a:t> K. Primary retroperitoneal </a:t>
            </a:r>
            <a:r>
              <a:rPr lang="de-AT" b="0" i="0" dirty="0" err="1">
                <a:effectLst/>
                <a:latin typeface="BlinkMacSystemFont"/>
              </a:rPr>
              <a:t>neoplasms</a:t>
            </a:r>
            <a:r>
              <a:rPr lang="de-AT" b="0" i="0" dirty="0">
                <a:effectLst/>
                <a:latin typeface="BlinkMacSystemFont"/>
              </a:rPr>
              <a:t>: CT and MR </a:t>
            </a:r>
            <a:r>
              <a:rPr lang="de-AT" b="0" i="0" dirty="0" err="1">
                <a:effectLst/>
                <a:latin typeface="BlinkMacSystemFont"/>
              </a:rPr>
              <a:t>imaging</a:t>
            </a:r>
            <a:r>
              <a:rPr lang="de-AT" b="0" i="0" dirty="0">
                <a:effectLst/>
                <a:latin typeface="BlinkMacSystemFont"/>
              </a:rPr>
              <a:t> </a:t>
            </a:r>
            <a:r>
              <a:rPr lang="de-AT" b="0" i="0" dirty="0" err="1">
                <a:effectLst/>
                <a:latin typeface="BlinkMacSystemFont"/>
              </a:rPr>
              <a:t>findings</a:t>
            </a:r>
            <a:r>
              <a:rPr lang="de-AT" b="0" i="0" dirty="0">
                <a:effectLst/>
                <a:latin typeface="BlinkMacSystemFont"/>
              </a:rPr>
              <a:t> </a:t>
            </a:r>
            <a:r>
              <a:rPr lang="de-AT" b="0" i="0" dirty="0" err="1">
                <a:effectLst/>
                <a:latin typeface="BlinkMacSystemFont"/>
              </a:rPr>
              <a:t>with</a:t>
            </a:r>
            <a:r>
              <a:rPr lang="de-AT" b="0" i="0" dirty="0">
                <a:effectLst/>
                <a:latin typeface="BlinkMacSystemFont"/>
              </a:rPr>
              <a:t> </a:t>
            </a:r>
            <a:r>
              <a:rPr lang="de-AT" b="0" i="0" dirty="0" err="1">
                <a:effectLst/>
                <a:latin typeface="BlinkMacSystemFont"/>
              </a:rPr>
              <a:t>anatomic</a:t>
            </a:r>
            <a:r>
              <a:rPr lang="de-AT" b="0" i="0" dirty="0">
                <a:effectLst/>
                <a:latin typeface="BlinkMacSystemFont"/>
              </a:rPr>
              <a:t> and </a:t>
            </a:r>
            <a:r>
              <a:rPr lang="de-AT" b="0" i="0" dirty="0" err="1">
                <a:effectLst/>
                <a:latin typeface="BlinkMacSystemFont"/>
              </a:rPr>
              <a:t>pathologic</a:t>
            </a:r>
            <a:r>
              <a:rPr lang="de-AT" b="0" i="0" dirty="0">
                <a:effectLst/>
                <a:latin typeface="BlinkMacSystemFont"/>
              </a:rPr>
              <a:t> </a:t>
            </a:r>
            <a:r>
              <a:rPr lang="de-AT" b="0" i="0" dirty="0" err="1">
                <a:effectLst/>
                <a:latin typeface="BlinkMacSystemFont"/>
              </a:rPr>
              <a:t>diagnostic</a:t>
            </a:r>
            <a:r>
              <a:rPr lang="de-AT" b="0" i="0" dirty="0">
                <a:effectLst/>
                <a:latin typeface="BlinkMacSystemFont"/>
              </a:rPr>
              <a:t> </a:t>
            </a:r>
            <a:r>
              <a:rPr lang="de-AT" b="0" i="0" dirty="0" err="1">
                <a:effectLst/>
                <a:latin typeface="BlinkMacSystemFont"/>
              </a:rPr>
              <a:t>clues</a:t>
            </a:r>
            <a:r>
              <a:rPr lang="de-AT" b="0" i="0" dirty="0">
                <a:effectLst/>
                <a:latin typeface="BlinkMacSystemFont"/>
              </a:rPr>
              <a:t>. </a:t>
            </a:r>
            <a:r>
              <a:rPr lang="de-AT" b="0" i="0" dirty="0" err="1">
                <a:effectLst/>
                <a:latin typeface="BlinkMacSystemFont"/>
              </a:rPr>
              <a:t>Radiographics</a:t>
            </a:r>
            <a:r>
              <a:rPr lang="de-AT" b="0" i="0" dirty="0">
                <a:effectLst/>
                <a:latin typeface="BlinkMacSystemFont"/>
              </a:rPr>
              <a:t>. 2003 Jan-Feb;23(1):45-57. </a:t>
            </a:r>
            <a:r>
              <a:rPr lang="de-AT" b="0" i="0" dirty="0" err="1">
                <a:effectLst/>
                <a:latin typeface="BlinkMacSystemFont"/>
              </a:rPr>
              <a:t>doi</a:t>
            </a:r>
            <a:r>
              <a:rPr lang="de-AT" b="0" i="0" dirty="0">
                <a:effectLst/>
                <a:latin typeface="BlinkMacSystemFont"/>
              </a:rPr>
              <a:t>: 10.1148/rg.231025037. Erratum in: </a:t>
            </a:r>
            <a:r>
              <a:rPr lang="de-AT" b="0" i="0" dirty="0" err="1">
                <a:effectLst/>
                <a:latin typeface="BlinkMacSystemFont"/>
              </a:rPr>
              <a:t>Radiographics</a:t>
            </a:r>
            <a:r>
              <a:rPr lang="de-AT" b="0" i="0" dirty="0">
                <a:effectLst/>
                <a:latin typeface="BlinkMacSystemFont"/>
              </a:rPr>
              <a:t>. 2003 Sep-Oct;23(5):1340. PMID: 12533639.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8075A1-B270-41A4-A36F-502EB5C2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4321"/>
            <a:ext cx="463716" cy="31408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B6C09D1-9D44-46E9-90D5-584F6311654E}" type="slidenum">
              <a:rPr lang="de-DE" smtClean="0"/>
              <a:pPr>
                <a:spcAft>
                  <a:spcPts val="600"/>
                </a:spcAft>
              </a:pPr>
              <a:t>16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6513183-FC53-439A-9F2E-58953E2FBC90}"/>
              </a:ext>
            </a:extLst>
          </p:cNvPr>
          <p:cNvSpPr txBox="1">
            <a:spLocks/>
          </p:cNvSpPr>
          <p:nvPr/>
        </p:nvSpPr>
        <p:spPr>
          <a:xfrm>
            <a:off x="628650" y="1458097"/>
            <a:ext cx="6451772" cy="471886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63525" indent="-26352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94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3525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263525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77813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Benign</a:t>
            </a:r>
            <a:r>
              <a:rPr lang="de-AT" dirty="0"/>
              <a:t> </a:t>
            </a:r>
            <a:r>
              <a:rPr lang="de-AT" dirty="0" err="1"/>
              <a:t>sympathetic</a:t>
            </a:r>
            <a:r>
              <a:rPr lang="de-AT" dirty="0"/>
              <a:t> nerve </a:t>
            </a:r>
            <a:r>
              <a:rPr lang="de-AT" dirty="0" err="1"/>
              <a:t>tumour</a:t>
            </a:r>
            <a:r>
              <a:rPr lang="de-AT" dirty="0"/>
              <a:t> </a:t>
            </a:r>
            <a:r>
              <a:rPr lang="de-AT" dirty="0" err="1"/>
              <a:t>composed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ganglion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Schwann </a:t>
            </a:r>
            <a:r>
              <a:rPr lang="de-AT" dirty="0" err="1"/>
              <a:t>cells</a:t>
            </a:r>
            <a:endParaRPr lang="de-AT" dirty="0"/>
          </a:p>
          <a:p>
            <a:r>
              <a:rPr lang="de-AT" dirty="0" err="1"/>
              <a:t>Congenital</a:t>
            </a:r>
            <a:r>
              <a:rPr lang="de-AT" dirty="0"/>
              <a:t> (</a:t>
            </a:r>
            <a:r>
              <a:rPr lang="de-AT" dirty="0" err="1"/>
              <a:t>neural</a:t>
            </a:r>
            <a:r>
              <a:rPr lang="de-AT" dirty="0"/>
              <a:t> </a:t>
            </a:r>
            <a:r>
              <a:rPr lang="de-AT" dirty="0" err="1"/>
              <a:t>crest</a:t>
            </a:r>
            <a:r>
              <a:rPr lang="de-AT" dirty="0"/>
              <a:t>)  </a:t>
            </a:r>
            <a:r>
              <a:rPr lang="de-AT" dirty="0" err="1"/>
              <a:t>vs</a:t>
            </a:r>
            <a:r>
              <a:rPr lang="de-AT" dirty="0"/>
              <a:t> de </a:t>
            </a:r>
            <a:r>
              <a:rPr lang="de-AT" dirty="0" err="1"/>
              <a:t>novo</a:t>
            </a:r>
            <a:r>
              <a:rPr lang="de-AT" dirty="0"/>
              <a:t> (</a:t>
            </a:r>
            <a:r>
              <a:rPr lang="de-AT" dirty="0" err="1"/>
              <a:t>maturing</a:t>
            </a:r>
            <a:r>
              <a:rPr lang="de-AT" dirty="0"/>
              <a:t> </a:t>
            </a:r>
            <a:r>
              <a:rPr lang="de-AT" dirty="0" err="1"/>
              <a:t>Neuroblastomas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Ganglioneuroblastomas</a:t>
            </a:r>
            <a:r>
              <a:rPr lang="de-AT" dirty="0"/>
              <a:t>)</a:t>
            </a:r>
          </a:p>
          <a:p>
            <a:r>
              <a:rPr lang="de-AT" dirty="0"/>
              <a:t>Location: 40% paravertebral </a:t>
            </a:r>
            <a:r>
              <a:rPr lang="de-AT" dirty="0" err="1"/>
              <a:t>mediastinum</a:t>
            </a:r>
            <a:r>
              <a:rPr lang="de-AT" dirty="0"/>
              <a:t>, </a:t>
            </a:r>
          </a:p>
          <a:p>
            <a:pPr marL="0" indent="0">
              <a:buNone/>
            </a:pPr>
            <a:r>
              <a:rPr lang="de-AT" dirty="0"/>
              <a:t>                   40% </a:t>
            </a:r>
            <a:r>
              <a:rPr lang="de-AT" dirty="0" err="1"/>
              <a:t>retroperitoneum</a:t>
            </a:r>
            <a:r>
              <a:rPr lang="de-AT" dirty="0"/>
              <a:t>, 20% </a:t>
            </a:r>
            <a:r>
              <a:rPr lang="de-AT" dirty="0" err="1"/>
              <a:t>adrenal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871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Ganglioneuroma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sz="2400" dirty="0"/>
              <a:t>Associated </a:t>
            </a:r>
            <a:r>
              <a:rPr lang="de-AT" sz="2400" dirty="0" err="1"/>
              <a:t>with</a:t>
            </a:r>
            <a:r>
              <a:rPr lang="de-AT" sz="2400" dirty="0"/>
              <a:t> </a:t>
            </a:r>
            <a:r>
              <a:rPr lang="de-AT" dirty="0"/>
              <a:t>NF1, MEN 2B und Turner Syndrom</a:t>
            </a:r>
            <a:r>
              <a:rPr lang="de-AT" dirty="0">
                <a:solidFill>
                  <a:srgbClr val="FF0000"/>
                </a:solidFill>
              </a:rPr>
              <a:t>e</a:t>
            </a:r>
          </a:p>
          <a:p>
            <a:r>
              <a:rPr lang="de-AT" dirty="0"/>
              <a:t>CT:  well-</a:t>
            </a:r>
            <a:r>
              <a:rPr lang="de-AT" dirty="0" err="1"/>
              <a:t>defined</a:t>
            </a:r>
            <a:r>
              <a:rPr lang="de-AT" dirty="0"/>
              <a:t>, solid, </a:t>
            </a:r>
            <a:r>
              <a:rPr lang="de-AT" dirty="0" err="1"/>
              <a:t>encapsulated</a:t>
            </a:r>
            <a:r>
              <a:rPr lang="de-AT" dirty="0"/>
              <a:t>, </a:t>
            </a:r>
          </a:p>
          <a:p>
            <a:pPr marL="0" indent="0">
              <a:buNone/>
            </a:pPr>
            <a:r>
              <a:rPr lang="de-AT" dirty="0"/>
              <a:t>           </a:t>
            </a:r>
            <a:r>
              <a:rPr lang="de-AT" dirty="0" err="1"/>
              <a:t>iso</a:t>
            </a:r>
            <a:r>
              <a:rPr lang="de-AT" dirty="0"/>
              <a:t>/</a:t>
            </a:r>
            <a:r>
              <a:rPr lang="de-AT" dirty="0" err="1"/>
              <a:t>hypodense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muscle</a:t>
            </a:r>
            <a:endParaRPr lang="de-AT" b="1" u="sng" dirty="0"/>
          </a:p>
          <a:p>
            <a:r>
              <a:rPr lang="de-AT" dirty="0"/>
              <a:t>MR: T1 </a:t>
            </a:r>
            <a:r>
              <a:rPr lang="de-AT" dirty="0" err="1"/>
              <a:t>homogenous</a:t>
            </a:r>
            <a:r>
              <a:rPr lang="de-AT" dirty="0"/>
              <a:t> </a:t>
            </a:r>
            <a:r>
              <a:rPr lang="de-AT" dirty="0" err="1"/>
              <a:t>low</a:t>
            </a:r>
            <a:r>
              <a:rPr lang="de-AT" dirty="0"/>
              <a:t>-intermediate SI, </a:t>
            </a:r>
          </a:p>
          <a:p>
            <a:pPr marL="0" indent="0">
              <a:buNone/>
            </a:pPr>
            <a:r>
              <a:rPr lang="de-AT" dirty="0"/>
              <a:t>           T2 </a:t>
            </a:r>
            <a:r>
              <a:rPr lang="de-AT" dirty="0" err="1"/>
              <a:t>heterogeneous</a:t>
            </a:r>
            <a:r>
              <a:rPr lang="de-AT" dirty="0"/>
              <a:t> intermediate-high SI, </a:t>
            </a:r>
          </a:p>
          <a:p>
            <a:pPr marL="0" indent="0">
              <a:buNone/>
            </a:pPr>
            <a:r>
              <a:rPr lang="de-AT" dirty="0"/>
              <a:t>           T1 C+ </a:t>
            </a:r>
            <a:r>
              <a:rPr lang="de-AT" dirty="0" err="1"/>
              <a:t>very</a:t>
            </a:r>
            <a:r>
              <a:rPr lang="de-AT" dirty="0"/>
              <a:t> variable</a:t>
            </a:r>
          </a:p>
          <a:p>
            <a:r>
              <a:rPr lang="de-AT" b="1" dirty="0"/>
              <a:t>Therapy: </a:t>
            </a:r>
            <a:r>
              <a:rPr lang="de-AT" dirty="0" err="1"/>
              <a:t>Resection</a:t>
            </a:r>
            <a:r>
              <a:rPr lang="de-AT" dirty="0"/>
              <a:t> and </a:t>
            </a:r>
            <a:r>
              <a:rPr lang="de-AT" dirty="0" err="1"/>
              <a:t>histologic</a:t>
            </a:r>
            <a:r>
              <a:rPr lang="de-AT" dirty="0"/>
              <a:t> </a:t>
            </a:r>
            <a:r>
              <a:rPr lang="de-AT" dirty="0" err="1"/>
              <a:t>workup</a:t>
            </a: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9370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65750-50AC-48F3-B272-E15F9449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Take-Home Message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BA1CEC-2A75-4EBF-AC35-8D55FD794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341438"/>
            <a:ext cx="7788305" cy="4835525"/>
          </a:xfrm>
        </p:spPr>
        <p:txBody>
          <a:bodyPr>
            <a:normAutofit/>
          </a:bodyPr>
          <a:lstStyle/>
          <a:p>
            <a:r>
              <a:rPr lang="de-AT" dirty="0"/>
              <a:t>Paraduodenal </a:t>
            </a:r>
            <a:r>
              <a:rPr lang="de-AT" dirty="0" err="1"/>
              <a:t>Hernia</a:t>
            </a:r>
            <a:endParaRPr lang="de-AT" dirty="0"/>
          </a:p>
          <a:p>
            <a:r>
              <a:rPr lang="de-AT" dirty="0" err="1"/>
              <a:t>Left</a:t>
            </a:r>
            <a:r>
              <a:rPr lang="de-AT" dirty="0"/>
              <a:t>: </a:t>
            </a:r>
            <a:r>
              <a:rPr lang="de-AT" dirty="0" err="1"/>
              <a:t>Fossa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Landzert</a:t>
            </a:r>
            <a:r>
              <a:rPr lang="de-AT" dirty="0"/>
              <a:t>, </a:t>
            </a:r>
            <a:r>
              <a:rPr lang="de-AT" dirty="0" err="1"/>
              <a:t>Right</a:t>
            </a:r>
            <a:r>
              <a:rPr lang="de-AT" dirty="0"/>
              <a:t>: </a:t>
            </a:r>
            <a:r>
              <a:rPr lang="de-AT" dirty="0" err="1"/>
              <a:t>Fossa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Waldeyer</a:t>
            </a:r>
            <a:endParaRPr lang="de-AT" dirty="0"/>
          </a:p>
          <a:p>
            <a:pPr lvl="1"/>
            <a:r>
              <a:rPr lang="de-AT" sz="2000" dirty="0"/>
              <a:t>Relation </a:t>
            </a:r>
            <a:r>
              <a:rPr lang="de-AT" sz="2000" dirty="0" err="1"/>
              <a:t>to</a:t>
            </a:r>
            <a:r>
              <a:rPr lang="de-AT" sz="2000" dirty="0"/>
              <a:t> IMV/</a:t>
            </a:r>
            <a:r>
              <a:rPr lang="de-AT" sz="2000" dirty="0" err="1"/>
              <a:t>celiac</a:t>
            </a:r>
            <a:r>
              <a:rPr lang="de-AT" sz="2000" dirty="0"/>
              <a:t> a </a:t>
            </a:r>
            <a:r>
              <a:rPr lang="de-AT" sz="2000" dirty="0" err="1"/>
              <a:t>or</a:t>
            </a:r>
            <a:r>
              <a:rPr lang="de-AT" sz="2000" dirty="0"/>
              <a:t> SMA/SMV/AMS</a:t>
            </a:r>
          </a:p>
          <a:p>
            <a:pPr lvl="1"/>
            <a:r>
              <a:rPr lang="de-AT" sz="2000" dirty="0" err="1"/>
              <a:t>Sign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closed</a:t>
            </a:r>
            <a:r>
              <a:rPr lang="de-AT" sz="2000" dirty="0"/>
              <a:t>-loop </a:t>
            </a:r>
            <a:r>
              <a:rPr lang="de-AT" sz="2000" dirty="0" err="1"/>
              <a:t>obstruction</a:t>
            </a:r>
            <a:r>
              <a:rPr lang="de-AT" sz="2000" dirty="0"/>
              <a:t>?</a:t>
            </a:r>
          </a:p>
          <a:p>
            <a:pPr lvl="1"/>
            <a:endParaRPr lang="de-AT" dirty="0"/>
          </a:p>
          <a:p>
            <a:r>
              <a:rPr lang="de-AT" dirty="0"/>
              <a:t>Retroperitoneal RF</a:t>
            </a:r>
          </a:p>
          <a:p>
            <a:pPr lvl="1"/>
            <a:r>
              <a:rPr lang="de-AT" dirty="0"/>
              <a:t>Organ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origin</a:t>
            </a:r>
            <a:r>
              <a:rPr lang="de-AT" dirty="0"/>
              <a:t> ?</a:t>
            </a:r>
          </a:p>
          <a:p>
            <a:pPr lvl="1"/>
            <a:r>
              <a:rPr lang="de-AT" dirty="0"/>
              <a:t>Pattern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spread</a:t>
            </a:r>
            <a:r>
              <a:rPr lang="de-AT" dirty="0"/>
              <a:t>?</a:t>
            </a:r>
          </a:p>
          <a:p>
            <a:pPr lvl="1"/>
            <a:r>
              <a:rPr lang="de-AT" dirty="0"/>
              <a:t>Tumor </a:t>
            </a:r>
            <a:r>
              <a:rPr lang="de-AT" dirty="0" err="1"/>
              <a:t>components</a:t>
            </a:r>
            <a:r>
              <a:rPr lang="de-AT" dirty="0"/>
              <a:t>?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B6FE8E-C61C-48D2-9183-12396938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4BED52-57C0-46A9-8A93-DF8134EB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A6FC4A-DF2F-492E-88BF-3BA11D02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22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54A14-E3E5-42FC-8AF6-4797B9B1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Non-</a:t>
            </a:r>
            <a:r>
              <a:rPr lang="de-AT" dirty="0" err="1">
                <a:solidFill>
                  <a:schemeClr val="bg1"/>
                </a:solidFill>
              </a:rPr>
              <a:t>contrast</a:t>
            </a:r>
            <a:r>
              <a:rPr lang="de-AT" dirty="0">
                <a:solidFill>
                  <a:schemeClr val="bg1"/>
                </a:solidFill>
              </a:rPr>
              <a:t> CT </a:t>
            </a:r>
            <a:r>
              <a:rPr lang="de-AT" dirty="0" err="1">
                <a:solidFill>
                  <a:schemeClr val="bg1"/>
                </a:solidFill>
              </a:rPr>
              <a:t>scan</a:t>
            </a:r>
            <a:r>
              <a:rPr lang="de-A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815935-9094-49D3-9732-EB6758FB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24237-EB71-44EC-B211-8983CAFC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142846-0BE4-40BB-B1FA-D607D22A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A7D9ED-4E46-49EA-AA15-2DFA193FF3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821380-A61D-4A66-82D2-B1690FAC0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183"/>
          <a:stretch/>
        </p:blipFill>
        <p:spPr>
          <a:xfrm>
            <a:off x="2166572" y="1334270"/>
            <a:ext cx="2380028" cy="50311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AE3C8F-D370-4AB9-8724-C7E00BB17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13"/>
          <a:stretch/>
        </p:blipFill>
        <p:spPr>
          <a:xfrm>
            <a:off x="4572000" y="1309297"/>
            <a:ext cx="2380028" cy="5063990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696E049-43E1-4392-9558-755523216AFC}"/>
              </a:ext>
            </a:extLst>
          </p:cNvPr>
          <p:cNvCxnSpPr>
            <a:cxnSpLocks/>
          </p:cNvCxnSpPr>
          <p:nvPr/>
        </p:nvCxnSpPr>
        <p:spPr>
          <a:xfrm flipH="1">
            <a:off x="3692402" y="1337125"/>
            <a:ext cx="663738" cy="15199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847FA19-B60B-4B17-8D6D-1B8BE9187552}"/>
              </a:ext>
            </a:extLst>
          </p:cNvPr>
          <p:cNvCxnSpPr>
            <a:cxnSpLocks/>
          </p:cNvCxnSpPr>
          <p:nvPr/>
        </p:nvCxnSpPr>
        <p:spPr>
          <a:xfrm>
            <a:off x="4847208" y="1337125"/>
            <a:ext cx="408516" cy="102571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2493FC10-0B62-4CF3-B3C8-7C00E17723C0}"/>
              </a:ext>
            </a:extLst>
          </p:cNvPr>
          <p:cNvSpPr txBox="1"/>
          <p:nvPr/>
        </p:nvSpPr>
        <p:spPr>
          <a:xfrm>
            <a:off x="2805913" y="960626"/>
            <a:ext cx="44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solidFill>
                  <a:srgbClr val="FFFF00"/>
                </a:solidFill>
              </a:rPr>
              <a:t>No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evidence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of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hydroureteronephrosis</a:t>
            </a:r>
            <a:endParaRPr lang="de-A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5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54A14-E3E5-42FC-8AF6-4797B9B1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Non-</a:t>
            </a:r>
            <a:r>
              <a:rPr lang="de-AT" dirty="0" err="1">
                <a:solidFill>
                  <a:schemeClr val="bg1"/>
                </a:solidFill>
              </a:rPr>
              <a:t>contrast</a:t>
            </a:r>
            <a:r>
              <a:rPr lang="de-AT" dirty="0">
                <a:solidFill>
                  <a:schemeClr val="bg1"/>
                </a:solidFill>
              </a:rPr>
              <a:t> CT </a:t>
            </a:r>
            <a:r>
              <a:rPr lang="de-AT" dirty="0" err="1">
                <a:solidFill>
                  <a:schemeClr val="bg1"/>
                </a:solidFill>
              </a:rPr>
              <a:t>scan</a:t>
            </a:r>
            <a:r>
              <a:rPr lang="de-A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815935-9094-49D3-9732-EB6758FB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5679" y="6532092"/>
            <a:ext cx="3637668" cy="2333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24237-EB71-44EC-B211-8983CAFC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142846-0BE4-40BB-B1FA-D607D22A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A7D9ED-4E46-49EA-AA15-2DFA193FF3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98FDAF-F06C-4673-BBD0-1508BBAF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00" b="15270"/>
          <a:stretch/>
        </p:blipFill>
        <p:spPr>
          <a:xfrm>
            <a:off x="913969" y="1121268"/>
            <a:ext cx="7031546" cy="5142255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2660EC73-8496-4255-A8E3-03E26936799B}"/>
              </a:ext>
            </a:extLst>
          </p:cNvPr>
          <p:cNvSpPr/>
          <p:nvPr/>
        </p:nvSpPr>
        <p:spPr>
          <a:xfrm>
            <a:off x="4797559" y="2345424"/>
            <a:ext cx="2216572" cy="1952500"/>
          </a:xfrm>
          <a:custGeom>
            <a:avLst/>
            <a:gdLst>
              <a:gd name="connsiteX0" fmla="*/ 40772 w 2216572"/>
              <a:gd name="connsiteY0" fmla="*/ 406652 h 1952500"/>
              <a:gd name="connsiteX1" fmla="*/ 315980 w 2216572"/>
              <a:gd name="connsiteY1" fmla="*/ 140322 h 1952500"/>
              <a:gd name="connsiteX2" fmla="*/ 644454 w 2216572"/>
              <a:gd name="connsiteY2" fmla="*/ 24912 h 1952500"/>
              <a:gd name="connsiteX3" fmla="*/ 999560 w 2216572"/>
              <a:gd name="connsiteY3" fmla="*/ 7157 h 1952500"/>
              <a:gd name="connsiteX4" fmla="*/ 1248135 w 2216572"/>
              <a:gd name="connsiteY4" fmla="*/ 131444 h 1952500"/>
              <a:gd name="connsiteX5" fmla="*/ 1416811 w 2216572"/>
              <a:gd name="connsiteY5" fmla="*/ 193588 h 1952500"/>
              <a:gd name="connsiteX6" fmla="*/ 1452322 w 2216572"/>
              <a:gd name="connsiteY6" fmla="*/ 317875 h 1952500"/>
              <a:gd name="connsiteX7" fmla="*/ 1541098 w 2216572"/>
              <a:gd name="connsiteY7" fmla="*/ 522061 h 1952500"/>
              <a:gd name="connsiteX8" fmla="*/ 1620997 w 2216572"/>
              <a:gd name="connsiteY8" fmla="*/ 575327 h 1952500"/>
              <a:gd name="connsiteX9" fmla="*/ 1754162 w 2216572"/>
              <a:gd name="connsiteY9" fmla="*/ 690737 h 1952500"/>
              <a:gd name="connsiteX10" fmla="*/ 1949471 w 2216572"/>
              <a:gd name="connsiteY10" fmla="*/ 823902 h 1952500"/>
              <a:gd name="connsiteX11" fmla="*/ 2135902 w 2216572"/>
              <a:gd name="connsiteY11" fmla="*/ 974823 h 1952500"/>
              <a:gd name="connsiteX12" fmla="*/ 2189168 w 2216572"/>
              <a:gd name="connsiteY12" fmla="*/ 1116865 h 1952500"/>
              <a:gd name="connsiteX13" fmla="*/ 2215801 w 2216572"/>
              <a:gd name="connsiteY13" fmla="*/ 1285541 h 1952500"/>
              <a:gd name="connsiteX14" fmla="*/ 2189168 w 2216572"/>
              <a:gd name="connsiteY14" fmla="*/ 1418706 h 1952500"/>
              <a:gd name="connsiteX15" fmla="*/ 2153658 w 2216572"/>
              <a:gd name="connsiteY15" fmla="*/ 1578504 h 1952500"/>
              <a:gd name="connsiteX16" fmla="*/ 2091514 w 2216572"/>
              <a:gd name="connsiteY16" fmla="*/ 1685036 h 1952500"/>
              <a:gd name="connsiteX17" fmla="*/ 2011614 w 2216572"/>
              <a:gd name="connsiteY17" fmla="*/ 1773813 h 1952500"/>
              <a:gd name="connsiteX18" fmla="*/ 1878450 w 2216572"/>
              <a:gd name="connsiteY18" fmla="*/ 1756057 h 1952500"/>
              <a:gd name="connsiteX19" fmla="*/ 1807428 w 2216572"/>
              <a:gd name="connsiteY19" fmla="*/ 1711669 h 1952500"/>
              <a:gd name="connsiteX20" fmla="*/ 1692019 w 2216572"/>
              <a:gd name="connsiteY20" fmla="*/ 1658403 h 1952500"/>
              <a:gd name="connsiteX21" fmla="*/ 1558854 w 2216572"/>
              <a:gd name="connsiteY21" fmla="*/ 1649525 h 1952500"/>
              <a:gd name="connsiteX22" fmla="*/ 1425689 w 2216572"/>
              <a:gd name="connsiteY22" fmla="*/ 1711669 h 1952500"/>
              <a:gd name="connsiteX23" fmla="*/ 1301401 w 2216572"/>
              <a:gd name="connsiteY23" fmla="*/ 1756057 h 1952500"/>
              <a:gd name="connsiteX24" fmla="*/ 1097215 w 2216572"/>
              <a:gd name="connsiteY24" fmla="*/ 1835957 h 1952500"/>
              <a:gd name="connsiteX25" fmla="*/ 972927 w 2216572"/>
              <a:gd name="connsiteY25" fmla="*/ 1906978 h 1952500"/>
              <a:gd name="connsiteX26" fmla="*/ 830885 w 2216572"/>
              <a:gd name="connsiteY26" fmla="*/ 1906978 h 1952500"/>
              <a:gd name="connsiteX27" fmla="*/ 688842 w 2216572"/>
              <a:gd name="connsiteY27" fmla="*/ 1951367 h 1952500"/>
              <a:gd name="connsiteX28" fmla="*/ 573432 w 2216572"/>
              <a:gd name="connsiteY28" fmla="*/ 1924733 h 1952500"/>
              <a:gd name="connsiteX29" fmla="*/ 431390 w 2216572"/>
              <a:gd name="connsiteY29" fmla="*/ 1773813 h 1952500"/>
              <a:gd name="connsiteX30" fmla="*/ 360368 w 2216572"/>
              <a:gd name="connsiteY30" fmla="*/ 1596259 h 1952500"/>
              <a:gd name="connsiteX31" fmla="*/ 289347 w 2216572"/>
              <a:gd name="connsiteY31" fmla="*/ 1454217 h 1952500"/>
              <a:gd name="connsiteX32" fmla="*/ 209448 w 2216572"/>
              <a:gd name="connsiteY32" fmla="*/ 1347685 h 1952500"/>
              <a:gd name="connsiteX33" fmla="*/ 182815 w 2216572"/>
              <a:gd name="connsiteY33" fmla="*/ 1258908 h 1952500"/>
              <a:gd name="connsiteX34" fmla="*/ 165059 w 2216572"/>
              <a:gd name="connsiteY34" fmla="*/ 1125743 h 1952500"/>
              <a:gd name="connsiteX35" fmla="*/ 191692 w 2216572"/>
              <a:gd name="connsiteY35" fmla="*/ 948190 h 1952500"/>
              <a:gd name="connsiteX36" fmla="*/ 244959 w 2216572"/>
              <a:gd name="connsiteY36" fmla="*/ 770636 h 1952500"/>
              <a:gd name="connsiteX37" fmla="*/ 120670 w 2216572"/>
              <a:gd name="connsiteY37" fmla="*/ 655226 h 1952500"/>
              <a:gd name="connsiteX38" fmla="*/ 5262 w 2216572"/>
              <a:gd name="connsiteY38" fmla="*/ 584205 h 1952500"/>
              <a:gd name="connsiteX39" fmla="*/ 40772 w 2216572"/>
              <a:gd name="connsiteY39" fmla="*/ 406652 h 1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16572" h="1952500" extrusionOk="0">
                <a:moveTo>
                  <a:pt x="40772" y="406652"/>
                </a:moveTo>
                <a:cubicBezTo>
                  <a:pt x="79777" y="356717"/>
                  <a:pt x="183673" y="187787"/>
                  <a:pt x="315980" y="140322"/>
                </a:cubicBezTo>
                <a:cubicBezTo>
                  <a:pt x="489789" y="115205"/>
                  <a:pt x="516693" y="50684"/>
                  <a:pt x="644454" y="24912"/>
                </a:cubicBezTo>
                <a:cubicBezTo>
                  <a:pt x="704564" y="5599"/>
                  <a:pt x="900423" y="-13785"/>
                  <a:pt x="999560" y="7157"/>
                </a:cubicBezTo>
                <a:cubicBezTo>
                  <a:pt x="1072647" y="75155"/>
                  <a:pt x="1206764" y="82856"/>
                  <a:pt x="1248135" y="131444"/>
                </a:cubicBezTo>
                <a:cubicBezTo>
                  <a:pt x="1338124" y="146956"/>
                  <a:pt x="1376890" y="181005"/>
                  <a:pt x="1416811" y="193588"/>
                </a:cubicBezTo>
                <a:cubicBezTo>
                  <a:pt x="1449560" y="203683"/>
                  <a:pt x="1444202" y="251629"/>
                  <a:pt x="1452322" y="317875"/>
                </a:cubicBezTo>
                <a:cubicBezTo>
                  <a:pt x="1468703" y="364032"/>
                  <a:pt x="1534478" y="463964"/>
                  <a:pt x="1541098" y="522061"/>
                </a:cubicBezTo>
                <a:cubicBezTo>
                  <a:pt x="1575958" y="534773"/>
                  <a:pt x="1580714" y="557244"/>
                  <a:pt x="1620997" y="575327"/>
                </a:cubicBezTo>
                <a:cubicBezTo>
                  <a:pt x="1644668" y="594385"/>
                  <a:pt x="1735608" y="684479"/>
                  <a:pt x="1754162" y="690737"/>
                </a:cubicBezTo>
                <a:cubicBezTo>
                  <a:pt x="1866267" y="767469"/>
                  <a:pt x="1891905" y="828916"/>
                  <a:pt x="1949471" y="823902"/>
                </a:cubicBezTo>
                <a:cubicBezTo>
                  <a:pt x="1971049" y="877719"/>
                  <a:pt x="2059629" y="928281"/>
                  <a:pt x="2135902" y="974823"/>
                </a:cubicBezTo>
                <a:cubicBezTo>
                  <a:pt x="2158126" y="1002158"/>
                  <a:pt x="2182853" y="1046971"/>
                  <a:pt x="2189168" y="1116865"/>
                </a:cubicBezTo>
                <a:cubicBezTo>
                  <a:pt x="2200751" y="1198299"/>
                  <a:pt x="2221926" y="1262840"/>
                  <a:pt x="2215801" y="1285541"/>
                </a:cubicBezTo>
                <a:cubicBezTo>
                  <a:pt x="2206471" y="1343522"/>
                  <a:pt x="2201855" y="1371123"/>
                  <a:pt x="2189168" y="1418706"/>
                </a:cubicBezTo>
                <a:cubicBezTo>
                  <a:pt x="2154174" y="1466750"/>
                  <a:pt x="2169121" y="1547837"/>
                  <a:pt x="2153658" y="1578504"/>
                </a:cubicBezTo>
                <a:cubicBezTo>
                  <a:pt x="2147824" y="1606387"/>
                  <a:pt x="2108020" y="1621592"/>
                  <a:pt x="2091514" y="1685036"/>
                </a:cubicBezTo>
                <a:cubicBezTo>
                  <a:pt x="2075927" y="1699811"/>
                  <a:pt x="2014327" y="1757439"/>
                  <a:pt x="2011614" y="1773813"/>
                </a:cubicBezTo>
                <a:cubicBezTo>
                  <a:pt x="1964572" y="1753791"/>
                  <a:pt x="1904792" y="1765219"/>
                  <a:pt x="1878450" y="1756057"/>
                </a:cubicBezTo>
                <a:cubicBezTo>
                  <a:pt x="1848546" y="1742332"/>
                  <a:pt x="1827948" y="1727552"/>
                  <a:pt x="1807428" y="1711669"/>
                </a:cubicBezTo>
                <a:cubicBezTo>
                  <a:pt x="1770779" y="1678462"/>
                  <a:pt x="1713248" y="1693298"/>
                  <a:pt x="1692019" y="1658403"/>
                </a:cubicBezTo>
                <a:cubicBezTo>
                  <a:pt x="1651472" y="1681895"/>
                  <a:pt x="1578529" y="1629756"/>
                  <a:pt x="1558854" y="1649525"/>
                </a:cubicBezTo>
                <a:cubicBezTo>
                  <a:pt x="1522500" y="1660385"/>
                  <a:pt x="1457437" y="1675982"/>
                  <a:pt x="1425689" y="1711669"/>
                </a:cubicBezTo>
                <a:cubicBezTo>
                  <a:pt x="1416379" y="1714156"/>
                  <a:pt x="1333402" y="1741752"/>
                  <a:pt x="1301401" y="1756057"/>
                </a:cubicBezTo>
                <a:cubicBezTo>
                  <a:pt x="1213767" y="1758957"/>
                  <a:pt x="1140190" y="1839799"/>
                  <a:pt x="1097215" y="1835957"/>
                </a:cubicBezTo>
                <a:cubicBezTo>
                  <a:pt x="1056124" y="1857866"/>
                  <a:pt x="1043037" y="1867461"/>
                  <a:pt x="972927" y="1906978"/>
                </a:cubicBezTo>
                <a:cubicBezTo>
                  <a:pt x="935117" y="1928161"/>
                  <a:pt x="853572" y="1899147"/>
                  <a:pt x="830885" y="1906978"/>
                </a:cubicBezTo>
                <a:cubicBezTo>
                  <a:pt x="780145" y="1931960"/>
                  <a:pt x="778481" y="1920776"/>
                  <a:pt x="688842" y="1951367"/>
                </a:cubicBezTo>
                <a:cubicBezTo>
                  <a:pt x="665270" y="1959385"/>
                  <a:pt x="595085" y="1905601"/>
                  <a:pt x="573432" y="1924733"/>
                </a:cubicBezTo>
                <a:cubicBezTo>
                  <a:pt x="533449" y="1857121"/>
                  <a:pt x="514074" y="1859646"/>
                  <a:pt x="431390" y="1773813"/>
                </a:cubicBezTo>
                <a:cubicBezTo>
                  <a:pt x="412331" y="1736490"/>
                  <a:pt x="375473" y="1666518"/>
                  <a:pt x="360368" y="1596259"/>
                </a:cubicBezTo>
                <a:cubicBezTo>
                  <a:pt x="329621" y="1539216"/>
                  <a:pt x="315034" y="1468731"/>
                  <a:pt x="289347" y="1454217"/>
                </a:cubicBezTo>
                <a:cubicBezTo>
                  <a:pt x="252727" y="1413049"/>
                  <a:pt x="261876" y="1376658"/>
                  <a:pt x="209448" y="1347685"/>
                </a:cubicBezTo>
                <a:cubicBezTo>
                  <a:pt x="207436" y="1304640"/>
                  <a:pt x="194303" y="1273064"/>
                  <a:pt x="182815" y="1258908"/>
                </a:cubicBezTo>
                <a:cubicBezTo>
                  <a:pt x="180436" y="1217630"/>
                  <a:pt x="189766" y="1158829"/>
                  <a:pt x="165059" y="1125743"/>
                </a:cubicBezTo>
                <a:cubicBezTo>
                  <a:pt x="199109" y="1070255"/>
                  <a:pt x="205376" y="987946"/>
                  <a:pt x="191692" y="948190"/>
                </a:cubicBezTo>
                <a:cubicBezTo>
                  <a:pt x="243661" y="855293"/>
                  <a:pt x="244985" y="804280"/>
                  <a:pt x="244959" y="770636"/>
                </a:cubicBezTo>
                <a:cubicBezTo>
                  <a:pt x="265993" y="757168"/>
                  <a:pt x="149144" y="743193"/>
                  <a:pt x="120670" y="655226"/>
                </a:cubicBezTo>
                <a:cubicBezTo>
                  <a:pt x="74521" y="633734"/>
                  <a:pt x="22151" y="600679"/>
                  <a:pt x="5262" y="584205"/>
                </a:cubicBezTo>
                <a:cubicBezTo>
                  <a:pt x="-15214" y="542260"/>
                  <a:pt x="23750" y="482592"/>
                  <a:pt x="40772" y="406652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491870337">
                  <a:custGeom>
                    <a:avLst/>
                    <a:gdLst>
                      <a:gd name="connsiteX0" fmla="*/ 37087 w 2212704"/>
                      <a:gd name="connsiteY0" fmla="*/ 405885 h 1952202"/>
                      <a:gd name="connsiteX1" fmla="*/ 312295 w 2212704"/>
                      <a:gd name="connsiteY1" fmla="*/ 139555 h 1952202"/>
                      <a:gd name="connsiteX2" fmla="*/ 640769 w 2212704"/>
                      <a:gd name="connsiteY2" fmla="*/ 24145 h 1952202"/>
                      <a:gd name="connsiteX3" fmla="*/ 995875 w 2212704"/>
                      <a:gd name="connsiteY3" fmla="*/ 6390 h 1952202"/>
                      <a:gd name="connsiteX4" fmla="*/ 1244450 w 2212704"/>
                      <a:gd name="connsiteY4" fmla="*/ 130677 h 1952202"/>
                      <a:gd name="connsiteX5" fmla="*/ 1413126 w 2212704"/>
                      <a:gd name="connsiteY5" fmla="*/ 192821 h 1952202"/>
                      <a:gd name="connsiteX6" fmla="*/ 1448637 w 2212704"/>
                      <a:gd name="connsiteY6" fmla="*/ 317108 h 1952202"/>
                      <a:gd name="connsiteX7" fmla="*/ 1537413 w 2212704"/>
                      <a:gd name="connsiteY7" fmla="*/ 521294 h 1952202"/>
                      <a:gd name="connsiteX8" fmla="*/ 1617312 w 2212704"/>
                      <a:gd name="connsiteY8" fmla="*/ 574560 h 1952202"/>
                      <a:gd name="connsiteX9" fmla="*/ 1750477 w 2212704"/>
                      <a:gd name="connsiteY9" fmla="*/ 689970 h 1952202"/>
                      <a:gd name="connsiteX10" fmla="*/ 1945786 w 2212704"/>
                      <a:gd name="connsiteY10" fmla="*/ 823135 h 1952202"/>
                      <a:gd name="connsiteX11" fmla="*/ 2132217 w 2212704"/>
                      <a:gd name="connsiteY11" fmla="*/ 974056 h 1952202"/>
                      <a:gd name="connsiteX12" fmla="*/ 2185483 w 2212704"/>
                      <a:gd name="connsiteY12" fmla="*/ 1116098 h 1952202"/>
                      <a:gd name="connsiteX13" fmla="*/ 2212116 w 2212704"/>
                      <a:gd name="connsiteY13" fmla="*/ 1284774 h 1952202"/>
                      <a:gd name="connsiteX14" fmla="*/ 2185483 w 2212704"/>
                      <a:gd name="connsiteY14" fmla="*/ 1417939 h 1952202"/>
                      <a:gd name="connsiteX15" fmla="*/ 2149973 w 2212704"/>
                      <a:gd name="connsiteY15" fmla="*/ 1577737 h 1952202"/>
                      <a:gd name="connsiteX16" fmla="*/ 2087829 w 2212704"/>
                      <a:gd name="connsiteY16" fmla="*/ 1684269 h 1952202"/>
                      <a:gd name="connsiteX17" fmla="*/ 1999052 w 2212704"/>
                      <a:gd name="connsiteY17" fmla="*/ 1826312 h 1952202"/>
                      <a:gd name="connsiteX18" fmla="*/ 1874765 w 2212704"/>
                      <a:gd name="connsiteY18" fmla="*/ 1755290 h 1952202"/>
                      <a:gd name="connsiteX19" fmla="*/ 1803743 w 2212704"/>
                      <a:gd name="connsiteY19" fmla="*/ 1710902 h 1952202"/>
                      <a:gd name="connsiteX20" fmla="*/ 1688334 w 2212704"/>
                      <a:gd name="connsiteY20" fmla="*/ 1657636 h 1952202"/>
                      <a:gd name="connsiteX21" fmla="*/ 1555169 w 2212704"/>
                      <a:gd name="connsiteY21" fmla="*/ 1648758 h 1952202"/>
                      <a:gd name="connsiteX22" fmla="*/ 1422004 w 2212704"/>
                      <a:gd name="connsiteY22" fmla="*/ 1710902 h 1952202"/>
                      <a:gd name="connsiteX23" fmla="*/ 1297716 w 2212704"/>
                      <a:gd name="connsiteY23" fmla="*/ 1755290 h 1952202"/>
                      <a:gd name="connsiteX24" fmla="*/ 1093530 w 2212704"/>
                      <a:gd name="connsiteY24" fmla="*/ 1835190 h 1952202"/>
                      <a:gd name="connsiteX25" fmla="*/ 969242 w 2212704"/>
                      <a:gd name="connsiteY25" fmla="*/ 1906211 h 1952202"/>
                      <a:gd name="connsiteX26" fmla="*/ 827200 w 2212704"/>
                      <a:gd name="connsiteY26" fmla="*/ 1906211 h 1952202"/>
                      <a:gd name="connsiteX27" fmla="*/ 685157 w 2212704"/>
                      <a:gd name="connsiteY27" fmla="*/ 1950600 h 1952202"/>
                      <a:gd name="connsiteX28" fmla="*/ 569747 w 2212704"/>
                      <a:gd name="connsiteY28" fmla="*/ 1923966 h 1952202"/>
                      <a:gd name="connsiteX29" fmla="*/ 427705 w 2212704"/>
                      <a:gd name="connsiteY29" fmla="*/ 1773046 h 1952202"/>
                      <a:gd name="connsiteX30" fmla="*/ 356683 w 2212704"/>
                      <a:gd name="connsiteY30" fmla="*/ 1595492 h 1952202"/>
                      <a:gd name="connsiteX31" fmla="*/ 285662 w 2212704"/>
                      <a:gd name="connsiteY31" fmla="*/ 1453450 h 1952202"/>
                      <a:gd name="connsiteX32" fmla="*/ 205763 w 2212704"/>
                      <a:gd name="connsiteY32" fmla="*/ 1346918 h 1952202"/>
                      <a:gd name="connsiteX33" fmla="*/ 179130 w 2212704"/>
                      <a:gd name="connsiteY33" fmla="*/ 1258141 h 1952202"/>
                      <a:gd name="connsiteX34" fmla="*/ 161374 w 2212704"/>
                      <a:gd name="connsiteY34" fmla="*/ 1124976 h 1952202"/>
                      <a:gd name="connsiteX35" fmla="*/ 188007 w 2212704"/>
                      <a:gd name="connsiteY35" fmla="*/ 947423 h 1952202"/>
                      <a:gd name="connsiteX36" fmla="*/ 241274 w 2212704"/>
                      <a:gd name="connsiteY36" fmla="*/ 769869 h 1952202"/>
                      <a:gd name="connsiteX37" fmla="*/ 116985 w 2212704"/>
                      <a:gd name="connsiteY37" fmla="*/ 654459 h 1952202"/>
                      <a:gd name="connsiteX38" fmla="*/ 1577 w 2212704"/>
                      <a:gd name="connsiteY38" fmla="*/ 583438 h 1952202"/>
                      <a:gd name="connsiteX39" fmla="*/ 37087 w 2212704"/>
                      <a:gd name="connsiteY39" fmla="*/ 405885 h 1952202"/>
                      <a:gd name="connsiteX0" fmla="*/ 40772 w 2216572"/>
                      <a:gd name="connsiteY0" fmla="*/ 406652 h 1952500"/>
                      <a:gd name="connsiteX1" fmla="*/ 315980 w 2216572"/>
                      <a:gd name="connsiteY1" fmla="*/ 140322 h 1952500"/>
                      <a:gd name="connsiteX2" fmla="*/ 644454 w 2216572"/>
                      <a:gd name="connsiteY2" fmla="*/ 24912 h 1952500"/>
                      <a:gd name="connsiteX3" fmla="*/ 999560 w 2216572"/>
                      <a:gd name="connsiteY3" fmla="*/ 7157 h 1952500"/>
                      <a:gd name="connsiteX4" fmla="*/ 1248135 w 2216572"/>
                      <a:gd name="connsiteY4" fmla="*/ 131444 h 1952500"/>
                      <a:gd name="connsiteX5" fmla="*/ 1416811 w 2216572"/>
                      <a:gd name="connsiteY5" fmla="*/ 193588 h 1952500"/>
                      <a:gd name="connsiteX6" fmla="*/ 1452322 w 2216572"/>
                      <a:gd name="connsiteY6" fmla="*/ 317875 h 1952500"/>
                      <a:gd name="connsiteX7" fmla="*/ 1541098 w 2216572"/>
                      <a:gd name="connsiteY7" fmla="*/ 522061 h 1952500"/>
                      <a:gd name="connsiteX8" fmla="*/ 1620997 w 2216572"/>
                      <a:gd name="connsiteY8" fmla="*/ 575327 h 1952500"/>
                      <a:gd name="connsiteX9" fmla="*/ 1754162 w 2216572"/>
                      <a:gd name="connsiteY9" fmla="*/ 690737 h 1952500"/>
                      <a:gd name="connsiteX10" fmla="*/ 1949471 w 2216572"/>
                      <a:gd name="connsiteY10" fmla="*/ 823902 h 1952500"/>
                      <a:gd name="connsiteX11" fmla="*/ 2135902 w 2216572"/>
                      <a:gd name="connsiteY11" fmla="*/ 974823 h 1952500"/>
                      <a:gd name="connsiteX12" fmla="*/ 2189168 w 2216572"/>
                      <a:gd name="connsiteY12" fmla="*/ 1116865 h 1952500"/>
                      <a:gd name="connsiteX13" fmla="*/ 2215801 w 2216572"/>
                      <a:gd name="connsiteY13" fmla="*/ 1285541 h 1952500"/>
                      <a:gd name="connsiteX14" fmla="*/ 2189168 w 2216572"/>
                      <a:gd name="connsiteY14" fmla="*/ 1418706 h 1952500"/>
                      <a:gd name="connsiteX15" fmla="*/ 2153658 w 2216572"/>
                      <a:gd name="connsiteY15" fmla="*/ 1578504 h 1952500"/>
                      <a:gd name="connsiteX16" fmla="*/ 2091514 w 2216572"/>
                      <a:gd name="connsiteY16" fmla="*/ 1685036 h 1952500"/>
                      <a:gd name="connsiteX17" fmla="*/ 2011614 w 2216572"/>
                      <a:gd name="connsiteY17" fmla="*/ 1773813 h 1952500"/>
                      <a:gd name="connsiteX18" fmla="*/ 1878450 w 2216572"/>
                      <a:gd name="connsiteY18" fmla="*/ 1756057 h 1952500"/>
                      <a:gd name="connsiteX19" fmla="*/ 1807428 w 2216572"/>
                      <a:gd name="connsiteY19" fmla="*/ 1711669 h 1952500"/>
                      <a:gd name="connsiteX20" fmla="*/ 1692019 w 2216572"/>
                      <a:gd name="connsiteY20" fmla="*/ 1658403 h 1952500"/>
                      <a:gd name="connsiteX21" fmla="*/ 1558854 w 2216572"/>
                      <a:gd name="connsiteY21" fmla="*/ 1649525 h 1952500"/>
                      <a:gd name="connsiteX22" fmla="*/ 1425689 w 2216572"/>
                      <a:gd name="connsiteY22" fmla="*/ 1711669 h 1952500"/>
                      <a:gd name="connsiteX23" fmla="*/ 1301401 w 2216572"/>
                      <a:gd name="connsiteY23" fmla="*/ 1756057 h 1952500"/>
                      <a:gd name="connsiteX24" fmla="*/ 1097215 w 2216572"/>
                      <a:gd name="connsiteY24" fmla="*/ 1835957 h 1952500"/>
                      <a:gd name="connsiteX25" fmla="*/ 972927 w 2216572"/>
                      <a:gd name="connsiteY25" fmla="*/ 1906978 h 1952500"/>
                      <a:gd name="connsiteX26" fmla="*/ 830885 w 2216572"/>
                      <a:gd name="connsiteY26" fmla="*/ 1906978 h 1952500"/>
                      <a:gd name="connsiteX27" fmla="*/ 688842 w 2216572"/>
                      <a:gd name="connsiteY27" fmla="*/ 1951367 h 1952500"/>
                      <a:gd name="connsiteX28" fmla="*/ 573432 w 2216572"/>
                      <a:gd name="connsiteY28" fmla="*/ 1924733 h 1952500"/>
                      <a:gd name="connsiteX29" fmla="*/ 431390 w 2216572"/>
                      <a:gd name="connsiteY29" fmla="*/ 1773813 h 1952500"/>
                      <a:gd name="connsiteX30" fmla="*/ 360368 w 2216572"/>
                      <a:gd name="connsiteY30" fmla="*/ 1596259 h 1952500"/>
                      <a:gd name="connsiteX31" fmla="*/ 289347 w 2216572"/>
                      <a:gd name="connsiteY31" fmla="*/ 1454217 h 1952500"/>
                      <a:gd name="connsiteX32" fmla="*/ 209448 w 2216572"/>
                      <a:gd name="connsiteY32" fmla="*/ 1347685 h 1952500"/>
                      <a:gd name="connsiteX33" fmla="*/ 182815 w 2216572"/>
                      <a:gd name="connsiteY33" fmla="*/ 1258908 h 1952500"/>
                      <a:gd name="connsiteX34" fmla="*/ 165059 w 2216572"/>
                      <a:gd name="connsiteY34" fmla="*/ 1125743 h 1952500"/>
                      <a:gd name="connsiteX35" fmla="*/ 191692 w 2216572"/>
                      <a:gd name="connsiteY35" fmla="*/ 948190 h 1952500"/>
                      <a:gd name="connsiteX36" fmla="*/ 244959 w 2216572"/>
                      <a:gd name="connsiteY36" fmla="*/ 770636 h 1952500"/>
                      <a:gd name="connsiteX37" fmla="*/ 120670 w 2216572"/>
                      <a:gd name="connsiteY37" fmla="*/ 655226 h 1952500"/>
                      <a:gd name="connsiteX38" fmla="*/ 5262 w 2216572"/>
                      <a:gd name="connsiteY38" fmla="*/ 584205 h 1952500"/>
                      <a:gd name="connsiteX39" fmla="*/ 40772 w 2216572"/>
                      <a:gd name="connsiteY39" fmla="*/ 406652 h 195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2216572" h="1952500" extrusionOk="0">
                        <a:moveTo>
                          <a:pt x="40772" y="406652"/>
                        </a:moveTo>
                        <a:cubicBezTo>
                          <a:pt x="83314" y="354122"/>
                          <a:pt x="204428" y="186080"/>
                          <a:pt x="315980" y="140322"/>
                        </a:cubicBezTo>
                        <a:cubicBezTo>
                          <a:pt x="479894" y="107298"/>
                          <a:pt x="518220" y="53214"/>
                          <a:pt x="644454" y="24912"/>
                        </a:cubicBezTo>
                        <a:cubicBezTo>
                          <a:pt x="704610" y="15598"/>
                          <a:pt x="888689" y="-13280"/>
                          <a:pt x="999560" y="7157"/>
                        </a:cubicBezTo>
                        <a:cubicBezTo>
                          <a:pt x="1073007" y="70524"/>
                          <a:pt x="1192298" y="78623"/>
                          <a:pt x="1248135" y="131444"/>
                        </a:cubicBezTo>
                        <a:cubicBezTo>
                          <a:pt x="1334609" y="153242"/>
                          <a:pt x="1379156" y="182477"/>
                          <a:pt x="1416811" y="193588"/>
                        </a:cubicBezTo>
                        <a:cubicBezTo>
                          <a:pt x="1444803" y="205519"/>
                          <a:pt x="1440198" y="254215"/>
                          <a:pt x="1452322" y="317875"/>
                        </a:cubicBezTo>
                        <a:cubicBezTo>
                          <a:pt x="1469612" y="364353"/>
                          <a:pt x="1529495" y="455566"/>
                          <a:pt x="1541098" y="522061"/>
                        </a:cubicBezTo>
                        <a:cubicBezTo>
                          <a:pt x="1574516" y="535383"/>
                          <a:pt x="1583386" y="555806"/>
                          <a:pt x="1620997" y="575327"/>
                        </a:cubicBezTo>
                        <a:cubicBezTo>
                          <a:pt x="1644973" y="594373"/>
                          <a:pt x="1735141" y="684183"/>
                          <a:pt x="1754162" y="690737"/>
                        </a:cubicBezTo>
                        <a:cubicBezTo>
                          <a:pt x="1863249" y="760418"/>
                          <a:pt x="1890459" y="824131"/>
                          <a:pt x="1949471" y="823902"/>
                        </a:cubicBezTo>
                        <a:cubicBezTo>
                          <a:pt x="1975238" y="878322"/>
                          <a:pt x="2053842" y="922177"/>
                          <a:pt x="2135902" y="974823"/>
                        </a:cubicBezTo>
                        <a:cubicBezTo>
                          <a:pt x="2158600" y="1003013"/>
                          <a:pt x="2179311" y="1046766"/>
                          <a:pt x="2189168" y="1116865"/>
                        </a:cubicBezTo>
                        <a:cubicBezTo>
                          <a:pt x="2198477" y="1197655"/>
                          <a:pt x="2221010" y="1262806"/>
                          <a:pt x="2215801" y="1285541"/>
                        </a:cubicBezTo>
                        <a:cubicBezTo>
                          <a:pt x="2207687" y="1341729"/>
                          <a:pt x="2203479" y="1372100"/>
                          <a:pt x="2189168" y="1418706"/>
                        </a:cubicBezTo>
                        <a:cubicBezTo>
                          <a:pt x="2158245" y="1463825"/>
                          <a:pt x="2169448" y="1542649"/>
                          <a:pt x="2153658" y="1578504"/>
                        </a:cubicBezTo>
                        <a:cubicBezTo>
                          <a:pt x="2147147" y="1605631"/>
                          <a:pt x="2107939" y="1624533"/>
                          <a:pt x="2091514" y="1685036"/>
                        </a:cubicBezTo>
                        <a:cubicBezTo>
                          <a:pt x="2075694" y="1701309"/>
                          <a:pt x="2017315" y="1756648"/>
                          <a:pt x="2011614" y="1773813"/>
                        </a:cubicBezTo>
                        <a:cubicBezTo>
                          <a:pt x="1962065" y="1753807"/>
                          <a:pt x="1904714" y="1764649"/>
                          <a:pt x="1878450" y="1756057"/>
                        </a:cubicBezTo>
                        <a:cubicBezTo>
                          <a:pt x="1848994" y="1742291"/>
                          <a:pt x="1827001" y="1727136"/>
                          <a:pt x="1807428" y="1711669"/>
                        </a:cubicBezTo>
                        <a:cubicBezTo>
                          <a:pt x="1771335" y="1683174"/>
                          <a:pt x="1711921" y="1691473"/>
                          <a:pt x="1692019" y="1658403"/>
                        </a:cubicBezTo>
                        <a:cubicBezTo>
                          <a:pt x="1648465" y="1682673"/>
                          <a:pt x="1578484" y="1632054"/>
                          <a:pt x="1558854" y="1649525"/>
                        </a:cubicBezTo>
                        <a:cubicBezTo>
                          <a:pt x="1516803" y="1663379"/>
                          <a:pt x="1460994" y="1678201"/>
                          <a:pt x="1425689" y="1711669"/>
                        </a:cubicBezTo>
                        <a:cubicBezTo>
                          <a:pt x="1414085" y="1717524"/>
                          <a:pt x="1328577" y="1741312"/>
                          <a:pt x="1301401" y="1756057"/>
                        </a:cubicBezTo>
                        <a:cubicBezTo>
                          <a:pt x="1215373" y="1760576"/>
                          <a:pt x="1139974" y="1838931"/>
                          <a:pt x="1097215" y="1835957"/>
                        </a:cubicBezTo>
                        <a:cubicBezTo>
                          <a:pt x="1056473" y="1856503"/>
                          <a:pt x="1040541" y="1869061"/>
                          <a:pt x="972927" y="1906978"/>
                        </a:cubicBezTo>
                        <a:cubicBezTo>
                          <a:pt x="936211" y="1923916"/>
                          <a:pt x="854144" y="1899196"/>
                          <a:pt x="830885" y="1906978"/>
                        </a:cubicBezTo>
                        <a:cubicBezTo>
                          <a:pt x="782187" y="1932528"/>
                          <a:pt x="777613" y="1919735"/>
                          <a:pt x="688842" y="1951367"/>
                        </a:cubicBezTo>
                        <a:cubicBezTo>
                          <a:pt x="664799" y="1960954"/>
                          <a:pt x="595247" y="1906040"/>
                          <a:pt x="573432" y="1924733"/>
                        </a:cubicBezTo>
                        <a:cubicBezTo>
                          <a:pt x="531549" y="1855216"/>
                          <a:pt x="513412" y="1858882"/>
                          <a:pt x="431390" y="1773813"/>
                        </a:cubicBezTo>
                        <a:cubicBezTo>
                          <a:pt x="413935" y="1737328"/>
                          <a:pt x="374988" y="1657482"/>
                          <a:pt x="360368" y="1596259"/>
                        </a:cubicBezTo>
                        <a:cubicBezTo>
                          <a:pt x="326438" y="1538399"/>
                          <a:pt x="310877" y="1470526"/>
                          <a:pt x="289347" y="1454217"/>
                        </a:cubicBezTo>
                        <a:cubicBezTo>
                          <a:pt x="253651" y="1412709"/>
                          <a:pt x="256795" y="1377891"/>
                          <a:pt x="209448" y="1347685"/>
                        </a:cubicBezTo>
                        <a:cubicBezTo>
                          <a:pt x="206942" y="1304948"/>
                          <a:pt x="194254" y="1273560"/>
                          <a:pt x="182815" y="1258908"/>
                        </a:cubicBezTo>
                        <a:cubicBezTo>
                          <a:pt x="179450" y="1219140"/>
                          <a:pt x="182934" y="1160125"/>
                          <a:pt x="165059" y="1125743"/>
                        </a:cubicBezTo>
                        <a:cubicBezTo>
                          <a:pt x="195932" y="1070969"/>
                          <a:pt x="203595" y="987345"/>
                          <a:pt x="191692" y="948190"/>
                        </a:cubicBezTo>
                        <a:cubicBezTo>
                          <a:pt x="241157" y="857298"/>
                          <a:pt x="244671" y="811189"/>
                          <a:pt x="244959" y="770636"/>
                        </a:cubicBezTo>
                        <a:cubicBezTo>
                          <a:pt x="261790" y="755161"/>
                          <a:pt x="151466" y="739695"/>
                          <a:pt x="120670" y="655226"/>
                        </a:cubicBezTo>
                        <a:cubicBezTo>
                          <a:pt x="76981" y="635340"/>
                          <a:pt x="20443" y="601015"/>
                          <a:pt x="5262" y="584205"/>
                        </a:cubicBezTo>
                        <a:cubicBezTo>
                          <a:pt x="-14356" y="541765"/>
                          <a:pt x="26133" y="482411"/>
                          <a:pt x="40772" y="40665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BABF84-5FAA-4DAE-81AE-FEF4C7AC25F7}"/>
              </a:ext>
            </a:extLst>
          </p:cNvPr>
          <p:cNvSpPr txBox="1"/>
          <p:nvPr/>
        </p:nvSpPr>
        <p:spPr>
          <a:xfrm>
            <a:off x="1674404" y="1209365"/>
            <a:ext cx="674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FFFF00"/>
                </a:solidFill>
              </a:rPr>
              <a:t>Well </a:t>
            </a:r>
            <a:r>
              <a:rPr lang="de-AT" dirty="0" err="1">
                <a:solidFill>
                  <a:srgbClr val="FFFF00"/>
                </a:solidFill>
              </a:rPr>
              <a:t>defined</a:t>
            </a:r>
            <a:r>
              <a:rPr lang="de-AT" dirty="0">
                <a:solidFill>
                  <a:srgbClr val="FFFF00"/>
                </a:solidFill>
              </a:rPr>
              <a:t>, </a:t>
            </a:r>
            <a:r>
              <a:rPr lang="de-AT" dirty="0" err="1">
                <a:solidFill>
                  <a:srgbClr val="FFFF00"/>
                </a:solidFill>
              </a:rPr>
              <a:t>partially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encapsulated</a:t>
            </a:r>
            <a:r>
              <a:rPr lang="de-AT" dirty="0">
                <a:solidFill>
                  <a:srgbClr val="FFFF00"/>
                </a:solidFill>
              </a:rPr>
              <a:t>, solid soft-</a:t>
            </a:r>
            <a:r>
              <a:rPr lang="de-AT" dirty="0" err="1">
                <a:solidFill>
                  <a:srgbClr val="FFFF00"/>
                </a:solidFill>
              </a:rPr>
              <a:t>tissue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mass</a:t>
            </a:r>
            <a:endParaRPr lang="de-A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3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54A14-E3E5-42FC-8AF6-4797B9B1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Non-</a:t>
            </a:r>
            <a:r>
              <a:rPr lang="de-AT" dirty="0" err="1">
                <a:solidFill>
                  <a:schemeClr val="bg1"/>
                </a:solidFill>
              </a:rPr>
              <a:t>contrast</a:t>
            </a:r>
            <a:r>
              <a:rPr lang="de-AT" dirty="0">
                <a:solidFill>
                  <a:schemeClr val="bg1"/>
                </a:solidFill>
              </a:rPr>
              <a:t> CT </a:t>
            </a:r>
            <a:r>
              <a:rPr lang="de-AT" dirty="0" err="1">
                <a:solidFill>
                  <a:schemeClr val="bg1"/>
                </a:solidFill>
              </a:rPr>
              <a:t>scan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815935-9094-49D3-9732-EB6758FB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24237-EB71-44EC-B211-8983CAFC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142846-0BE4-40BB-B1FA-D607D22A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4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A7D9ED-4E46-49EA-AA15-2DFA193FF3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B522586-C379-4D37-AA0E-79639D684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338"/>
          <a:stretch/>
        </p:blipFill>
        <p:spPr>
          <a:xfrm>
            <a:off x="895017" y="1215841"/>
            <a:ext cx="7201419" cy="5002165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43792F2A-10DA-419D-BAC8-3D9F3D21368B}"/>
              </a:ext>
            </a:extLst>
          </p:cNvPr>
          <p:cNvSpPr/>
          <p:nvPr/>
        </p:nvSpPr>
        <p:spPr>
          <a:xfrm>
            <a:off x="4234584" y="2058591"/>
            <a:ext cx="2438822" cy="2469021"/>
          </a:xfrm>
          <a:custGeom>
            <a:avLst/>
            <a:gdLst>
              <a:gd name="connsiteX0" fmla="*/ 319661 w 2438822"/>
              <a:gd name="connsiteY0" fmla="*/ 1323801 h 2469021"/>
              <a:gd name="connsiteX1" fmla="*/ 337416 w 2438822"/>
              <a:gd name="connsiteY1" fmla="*/ 1377067 h 2469021"/>
              <a:gd name="connsiteX2" fmla="*/ 355171 w 2438822"/>
              <a:gd name="connsiteY2" fmla="*/ 1394823 h 2469021"/>
              <a:gd name="connsiteX3" fmla="*/ 390682 w 2438822"/>
              <a:gd name="connsiteY3" fmla="*/ 1456966 h 2469021"/>
              <a:gd name="connsiteX4" fmla="*/ 426193 w 2438822"/>
              <a:gd name="connsiteY4" fmla="*/ 1510232 h 2469021"/>
              <a:gd name="connsiteX5" fmla="*/ 443948 w 2438822"/>
              <a:gd name="connsiteY5" fmla="*/ 1554621 h 2469021"/>
              <a:gd name="connsiteX6" fmla="*/ 452826 w 2438822"/>
              <a:gd name="connsiteY6" fmla="*/ 1581254 h 2469021"/>
              <a:gd name="connsiteX7" fmla="*/ 479459 w 2438822"/>
              <a:gd name="connsiteY7" fmla="*/ 1634520 h 2469021"/>
              <a:gd name="connsiteX8" fmla="*/ 497214 w 2438822"/>
              <a:gd name="connsiteY8" fmla="*/ 1749929 h 2469021"/>
              <a:gd name="connsiteX9" fmla="*/ 506092 w 2438822"/>
              <a:gd name="connsiteY9" fmla="*/ 1785440 h 2469021"/>
              <a:gd name="connsiteX10" fmla="*/ 514969 w 2438822"/>
              <a:gd name="connsiteY10" fmla="*/ 1918605 h 2469021"/>
              <a:gd name="connsiteX11" fmla="*/ 532725 w 2438822"/>
              <a:gd name="connsiteY11" fmla="*/ 1980749 h 2469021"/>
              <a:gd name="connsiteX12" fmla="*/ 550480 w 2438822"/>
              <a:gd name="connsiteY12" fmla="*/ 2051770 h 2469021"/>
              <a:gd name="connsiteX13" fmla="*/ 559358 w 2438822"/>
              <a:gd name="connsiteY13" fmla="*/ 2096159 h 2469021"/>
              <a:gd name="connsiteX14" fmla="*/ 577113 w 2438822"/>
              <a:gd name="connsiteY14" fmla="*/ 2131669 h 2469021"/>
              <a:gd name="connsiteX15" fmla="*/ 585991 w 2438822"/>
              <a:gd name="connsiteY15" fmla="*/ 2158302 h 2469021"/>
              <a:gd name="connsiteX16" fmla="*/ 603746 w 2438822"/>
              <a:gd name="connsiteY16" fmla="*/ 2193813 h 2469021"/>
              <a:gd name="connsiteX17" fmla="*/ 612624 w 2438822"/>
              <a:gd name="connsiteY17" fmla="*/ 2220446 h 2469021"/>
              <a:gd name="connsiteX18" fmla="*/ 639257 w 2438822"/>
              <a:gd name="connsiteY18" fmla="*/ 2247079 h 2469021"/>
              <a:gd name="connsiteX19" fmla="*/ 692523 w 2438822"/>
              <a:gd name="connsiteY19" fmla="*/ 2318100 h 2469021"/>
              <a:gd name="connsiteX20" fmla="*/ 736911 w 2438822"/>
              <a:gd name="connsiteY20" fmla="*/ 2389122 h 2469021"/>
              <a:gd name="connsiteX21" fmla="*/ 799055 w 2438822"/>
              <a:gd name="connsiteY21" fmla="*/ 2415755 h 2469021"/>
              <a:gd name="connsiteX22" fmla="*/ 852321 w 2438822"/>
              <a:gd name="connsiteY22" fmla="*/ 2433510 h 2469021"/>
              <a:gd name="connsiteX23" fmla="*/ 887832 w 2438822"/>
              <a:gd name="connsiteY23" fmla="*/ 2451265 h 2469021"/>
              <a:gd name="connsiteX24" fmla="*/ 976608 w 2438822"/>
              <a:gd name="connsiteY24" fmla="*/ 2469021 h 2469021"/>
              <a:gd name="connsiteX25" fmla="*/ 1358348 w 2438822"/>
              <a:gd name="connsiteY25" fmla="*/ 2460143 h 2469021"/>
              <a:gd name="connsiteX26" fmla="*/ 1429369 w 2438822"/>
              <a:gd name="connsiteY26" fmla="*/ 2424632 h 2469021"/>
              <a:gd name="connsiteX27" fmla="*/ 1456002 w 2438822"/>
              <a:gd name="connsiteY27" fmla="*/ 2415755 h 2469021"/>
              <a:gd name="connsiteX28" fmla="*/ 1509268 w 2438822"/>
              <a:gd name="connsiteY28" fmla="*/ 2362489 h 2469021"/>
              <a:gd name="connsiteX29" fmla="*/ 1562534 w 2438822"/>
              <a:gd name="connsiteY29" fmla="*/ 2318100 h 2469021"/>
              <a:gd name="connsiteX30" fmla="*/ 1624678 w 2438822"/>
              <a:gd name="connsiteY30" fmla="*/ 2282590 h 2469021"/>
              <a:gd name="connsiteX31" fmla="*/ 1686822 w 2438822"/>
              <a:gd name="connsiteY31" fmla="*/ 2238201 h 2469021"/>
              <a:gd name="connsiteX32" fmla="*/ 1713455 w 2438822"/>
              <a:gd name="connsiteY32" fmla="*/ 2229324 h 2469021"/>
              <a:gd name="connsiteX33" fmla="*/ 1784476 w 2438822"/>
              <a:gd name="connsiteY33" fmla="*/ 2184935 h 2469021"/>
              <a:gd name="connsiteX34" fmla="*/ 1802232 w 2438822"/>
              <a:gd name="connsiteY34" fmla="*/ 2158302 h 2469021"/>
              <a:gd name="connsiteX35" fmla="*/ 1828865 w 2438822"/>
              <a:gd name="connsiteY35" fmla="*/ 2122792 h 2469021"/>
              <a:gd name="connsiteX36" fmla="*/ 1846620 w 2438822"/>
              <a:gd name="connsiteY36" fmla="*/ 2078403 h 2469021"/>
              <a:gd name="connsiteX37" fmla="*/ 1873253 w 2438822"/>
              <a:gd name="connsiteY37" fmla="*/ 2060648 h 2469021"/>
              <a:gd name="connsiteX38" fmla="*/ 1917641 w 2438822"/>
              <a:gd name="connsiteY38" fmla="*/ 1998504 h 2469021"/>
              <a:gd name="connsiteX39" fmla="*/ 1944274 w 2438822"/>
              <a:gd name="connsiteY39" fmla="*/ 1971871 h 2469021"/>
              <a:gd name="connsiteX40" fmla="*/ 1970907 w 2438822"/>
              <a:gd name="connsiteY40" fmla="*/ 1962993 h 2469021"/>
              <a:gd name="connsiteX41" fmla="*/ 1988663 w 2438822"/>
              <a:gd name="connsiteY41" fmla="*/ 1936360 h 2469021"/>
              <a:gd name="connsiteX42" fmla="*/ 2015296 w 2438822"/>
              <a:gd name="connsiteY42" fmla="*/ 1927483 h 2469021"/>
              <a:gd name="connsiteX43" fmla="*/ 2041929 w 2438822"/>
              <a:gd name="connsiteY43" fmla="*/ 1900850 h 2469021"/>
              <a:gd name="connsiteX44" fmla="*/ 2059684 w 2438822"/>
              <a:gd name="connsiteY44" fmla="*/ 1803195 h 2469021"/>
              <a:gd name="connsiteX45" fmla="*/ 2077439 w 2438822"/>
              <a:gd name="connsiteY45" fmla="*/ 1776562 h 2469021"/>
              <a:gd name="connsiteX46" fmla="*/ 2104072 w 2438822"/>
              <a:gd name="connsiteY46" fmla="*/ 1714419 h 2469021"/>
              <a:gd name="connsiteX47" fmla="*/ 2121828 w 2438822"/>
              <a:gd name="connsiteY47" fmla="*/ 1696663 h 2469021"/>
              <a:gd name="connsiteX48" fmla="*/ 2157338 w 2438822"/>
              <a:gd name="connsiteY48" fmla="*/ 1625642 h 2469021"/>
              <a:gd name="connsiteX49" fmla="*/ 2166216 w 2438822"/>
              <a:gd name="connsiteY49" fmla="*/ 1599009 h 2469021"/>
              <a:gd name="connsiteX50" fmla="*/ 2192849 w 2438822"/>
              <a:gd name="connsiteY50" fmla="*/ 1545743 h 2469021"/>
              <a:gd name="connsiteX51" fmla="*/ 2210604 w 2438822"/>
              <a:gd name="connsiteY51" fmla="*/ 1483599 h 2469021"/>
              <a:gd name="connsiteX52" fmla="*/ 2237237 w 2438822"/>
              <a:gd name="connsiteY52" fmla="*/ 1439211 h 2469021"/>
              <a:gd name="connsiteX53" fmla="*/ 2299381 w 2438822"/>
              <a:gd name="connsiteY53" fmla="*/ 1314924 h 2469021"/>
              <a:gd name="connsiteX54" fmla="*/ 2317136 w 2438822"/>
              <a:gd name="connsiteY54" fmla="*/ 1279413 h 2469021"/>
              <a:gd name="connsiteX55" fmla="*/ 2334892 w 2438822"/>
              <a:gd name="connsiteY55" fmla="*/ 1252780 h 2469021"/>
              <a:gd name="connsiteX56" fmla="*/ 2352647 w 2438822"/>
              <a:gd name="connsiteY56" fmla="*/ 1164003 h 2469021"/>
              <a:gd name="connsiteX57" fmla="*/ 2361525 w 2438822"/>
              <a:gd name="connsiteY57" fmla="*/ 1119615 h 2469021"/>
              <a:gd name="connsiteX58" fmla="*/ 2379280 w 2438822"/>
              <a:gd name="connsiteY58" fmla="*/ 1101859 h 2469021"/>
              <a:gd name="connsiteX59" fmla="*/ 2414791 w 2438822"/>
              <a:gd name="connsiteY59" fmla="*/ 986450 h 2469021"/>
              <a:gd name="connsiteX60" fmla="*/ 2423668 w 2438822"/>
              <a:gd name="connsiteY60" fmla="*/ 888795 h 2469021"/>
              <a:gd name="connsiteX61" fmla="*/ 2423668 w 2438822"/>
              <a:gd name="connsiteY61" fmla="*/ 560322 h 2469021"/>
              <a:gd name="connsiteX62" fmla="*/ 2414791 w 2438822"/>
              <a:gd name="connsiteY62" fmla="*/ 533689 h 2469021"/>
              <a:gd name="connsiteX63" fmla="*/ 2397035 w 2438822"/>
              <a:gd name="connsiteY63" fmla="*/ 507056 h 2469021"/>
              <a:gd name="connsiteX64" fmla="*/ 2361525 w 2438822"/>
              <a:gd name="connsiteY64" fmla="*/ 462667 h 2469021"/>
              <a:gd name="connsiteX65" fmla="*/ 2352647 w 2438822"/>
              <a:gd name="connsiteY65" fmla="*/ 436034 h 2469021"/>
              <a:gd name="connsiteX66" fmla="*/ 2326014 w 2438822"/>
              <a:gd name="connsiteY66" fmla="*/ 400524 h 2469021"/>
              <a:gd name="connsiteX67" fmla="*/ 2290503 w 2438822"/>
              <a:gd name="connsiteY67" fmla="*/ 347258 h 2469021"/>
              <a:gd name="connsiteX68" fmla="*/ 2246115 w 2438822"/>
              <a:gd name="connsiteY68" fmla="*/ 302869 h 2469021"/>
              <a:gd name="connsiteX69" fmla="*/ 2157338 w 2438822"/>
              <a:gd name="connsiteY69" fmla="*/ 258481 h 2469021"/>
              <a:gd name="connsiteX70" fmla="*/ 2059684 w 2438822"/>
              <a:gd name="connsiteY70" fmla="*/ 240726 h 2469021"/>
              <a:gd name="connsiteX71" fmla="*/ 1988663 w 2438822"/>
              <a:gd name="connsiteY71" fmla="*/ 214092 h 2469021"/>
              <a:gd name="connsiteX72" fmla="*/ 1953152 w 2438822"/>
              <a:gd name="connsiteY72" fmla="*/ 196337 h 2469021"/>
              <a:gd name="connsiteX73" fmla="*/ 1899886 w 2438822"/>
              <a:gd name="connsiteY73" fmla="*/ 187459 h 2469021"/>
              <a:gd name="connsiteX74" fmla="*/ 1855498 w 2438822"/>
              <a:gd name="connsiteY74" fmla="*/ 178582 h 2469021"/>
              <a:gd name="connsiteX75" fmla="*/ 1828865 w 2438822"/>
              <a:gd name="connsiteY75" fmla="*/ 160826 h 2469021"/>
              <a:gd name="connsiteX76" fmla="*/ 1766721 w 2438822"/>
              <a:gd name="connsiteY76" fmla="*/ 143071 h 2469021"/>
              <a:gd name="connsiteX77" fmla="*/ 1740088 w 2438822"/>
              <a:gd name="connsiteY77" fmla="*/ 125316 h 2469021"/>
              <a:gd name="connsiteX78" fmla="*/ 1553657 w 2438822"/>
              <a:gd name="connsiteY78" fmla="*/ 134193 h 2469021"/>
              <a:gd name="connsiteX79" fmla="*/ 1518146 w 2438822"/>
              <a:gd name="connsiteY79" fmla="*/ 143071 h 2469021"/>
              <a:gd name="connsiteX80" fmla="*/ 1438247 w 2438822"/>
              <a:gd name="connsiteY80" fmla="*/ 151949 h 2469021"/>
              <a:gd name="connsiteX81" fmla="*/ 1305082 w 2438822"/>
              <a:gd name="connsiteY81" fmla="*/ 143071 h 2469021"/>
              <a:gd name="connsiteX82" fmla="*/ 1269571 w 2438822"/>
              <a:gd name="connsiteY82" fmla="*/ 116438 h 2469021"/>
              <a:gd name="connsiteX83" fmla="*/ 1189672 w 2438822"/>
              <a:gd name="connsiteY83" fmla="*/ 54294 h 2469021"/>
              <a:gd name="connsiteX84" fmla="*/ 1171917 w 2438822"/>
              <a:gd name="connsiteY84" fmla="*/ 27661 h 2469021"/>
              <a:gd name="connsiteX85" fmla="*/ 1012119 w 2438822"/>
              <a:gd name="connsiteY85" fmla="*/ 1028 h 2469021"/>
              <a:gd name="connsiteX86" fmla="*/ 834566 w 2438822"/>
              <a:gd name="connsiteY86" fmla="*/ 18784 h 2469021"/>
              <a:gd name="connsiteX87" fmla="*/ 772422 w 2438822"/>
              <a:gd name="connsiteY87" fmla="*/ 36539 h 2469021"/>
              <a:gd name="connsiteX88" fmla="*/ 754666 w 2438822"/>
              <a:gd name="connsiteY88" fmla="*/ 54294 h 2469021"/>
              <a:gd name="connsiteX89" fmla="*/ 710278 w 2438822"/>
              <a:gd name="connsiteY89" fmla="*/ 311747 h 2469021"/>
              <a:gd name="connsiteX90" fmla="*/ 683645 w 2438822"/>
              <a:gd name="connsiteY90" fmla="*/ 382768 h 2469021"/>
              <a:gd name="connsiteX91" fmla="*/ 665890 w 2438822"/>
              <a:gd name="connsiteY91" fmla="*/ 427157 h 2469021"/>
              <a:gd name="connsiteX92" fmla="*/ 648134 w 2438822"/>
              <a:gd name="connsiteY92" fmla="*/ 498178 h 2469021"/>
              <a:gd name="connsiteX93" fmla="*/ 621501 w 2438822"/>
              <a:gd name="connsiteY93" fmla="*/ 569199 h 2469021"/>
              <a:gd name="connsiteX94" fmla="*/ 594868 w 2438822"/>
              <a:gd name="connsiteY94" fmla="*/ 613588 h 2469021"/>
              <a:gd name="connsiteX95" fmla="*/ 559358 w 2438822"/>
              <a:gd name="connsiteY95" fmla="*/ 657976 h 2469021"/>
              <a:gd name="connsiteX96" fmla="*/ 550480 w 2438822"/>
              <a:gd name="connsiteY96" fmla="*/ 684609 h 2469021"/>
              <a:gd name="connsiteX97" fmla="*/ 497214 w 2438822"/>
              <a:gd name="connsiteY97" fmla="*/ 728997 h 2469021"/>
              <a:gd name="connsiteX98" fmla="*/ 479459 w 2438822"/>
              <a:gd name="connsiteY98" fmla="*/ 746753 h 2469021"/>
              <a:gd name="connsiteX99" fmla="*/ 452826 w 2438822"/>
              <a:gd name="connsiteY99" fmla="*/ 755630 h 2469021"/>
              <a:gd name="connsiteX100" fmla="*/ 390682 w 2438822"/>
              <a:gd name="connsiteY100" fmla="*/ 782263 h 2469021"/>
              <a:gd name="connsiteX101" fmla="*/ 301905 w 2438822"/>
              <a:gd name="connsiteY101" fmla="*/ 773386 h 2469021"/>
              <a:gd name="connsiteX102" fmla="*/ 275272 w 2438822"/>
              <a:gd name="connsiteY102" fmla="*/ 737875 h 2469021"/>
              <a:gd name="connsiteX103" fmla="*/ 248639 w 2438822"/>
              <a:gd name="connsiteY103" fmla="*/ 711242 h 2469021"/>
              <a:gd name="connsiteX104" fmla="*/ 222006 w 2438822"/>
              <a:gd name="connsiteY104" fmla="*/ 702364 h 2469021"/>
              <a:gd name="connsiteX105" fmla="*/ 159863 w 2438822"/>
              <a:gd name="connsiteY105" fmla="*/ 684609 h 2469021"/>
              <a:gd name="connsiteX106" fmla="*/ 79964 w 2438822"/>
              <a:gd name="connsiteY106" fmla="*/ 693487 h 2469021"/>
              <a:gd name="connsiteX107" fmla="*/ 53331 w 2438822"/>
              <a:gd name="connsiteY107" fmla="*/ 711242 h 2469021"/>
              <a:gd name="connsiteX108" fmla="*/ 26698 w 2438822"/>
              <a:gd name="connsiteY108" fmla="*/ 720120 h 2469021"/>
              <a:gd name="connsiteX109" fmla="*/ 65 w 2438822"/>
              <a:gd name="connsiteY109" fmla="*/ 791141 h 2469021"/>
              <a:gd name="connsiteX110" fmla="*/ 17820 w 2438822"/>
              <a:gd name="connsiteY110" fmla="*/ 1084104 h 2469021"/>
              <a:gd name="connsiteX111" fmla="*/ 26698 w 2438822"/>
              <a:gd name="connsiteY111" fmla="*/ 1110737 h 2469021"/>
              <a:gd name="connsiteX112" fmla="*/ 79964 w 2438822"/>
              <a:gd name="connsiteY112" fmla="*/ 1172881 h 2469021"/>
              <a:gd name="connsiteX113" fmla="*/ 115474 w 2438822"/>
              <a:gd name="connsiteY113" fmla="*/ 1199514 h 2469021"/>
              <a:gd name="connsiteX114" fmla="*/ 177618 w 2438822"/>
              <a:gd name="connsiteY114" fmla="*/ 1217269 h 2469021"/>
              <a:gd name="connsiteX115" fmla="*/ 204251 w 2438822"/>
              <a:gd name="connsiteY115" fmla="*/ 1235025 h 2469021"/>
              <a:gd name="connsiteX116" fmla="*/ 230884 w 2438822"/>
              <a:gd name="connsiteY116" fmla="*/ 1243902 h 2469021"/>
              <a:gd name="connsiteX117" fmla="*/ 248639 w 2438822"/>
              <a:gd name="connsiteY117" fmla="*/ 1261658 h 2469021"/>
              <a:gd name="connsiteX118" fmla="*/ 310783 w 2438822"/>
              <a:gd name="connsiteY118" fmla="*/ 1261658 h 2469021"/>
              <a:gd name="connsiteX119" fmla="*/ 319661 w 2438822"/>
              <a:gd name="connsiteY119" fmla="*/ 1323801 h 24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438822" h="2469021">
                <a:moveTo>
                  <a:pt x="319661" y="1323801"/>
                </a:moveTo>
                <a:cubicBezTo>
                  <a:pt x="324100" y="1343036"/>
                  <a:pt x="329046" y="1360327"/>
                  <a:pt x="337416" y="1377067"/>
                </a:cubicBezTo>
                <a:cubicBezTo>
                  <a:pt x="341159" y="1384553"/>
                  <a:pt x="349942" y="1388287"/>
                  <a:pt x="355171" y="1394823"/>
                </a:cubicBezTo>
                <a:cubicBezTo>
                  <a:pt x="391499" y="1440233"/>
                  <a:pt x="354226" y="1402281"/>
                  <a:pt x="390682" y="1456966"/>
                </a:cubicBezTo>
                <a:cubicBezTo>
                  <a:pt x="431335" y="1517947"/>
                  <a:pt x="383284" y="1413688"/>
                  <a:pt x="426193" y="1510232"/>
                </a:cubicBezTo>
                <a:cubicBezTo>
                  <a:pt x="432665" y="1524795"/>
                  <a:pt x="438353" y="1539700"/>
                  <a:pt x="443948" y="1554621"/>
                </a:cubicBezTo>
                <a:cubicBezTo>
                  <a:pt x="447234" y="1563383"/>
                  <a:pt x="448641" y="1572884"/>
                  <a:pt x="452826" y="1581254"/>
                </a:cubicBezTo>
                <a:cubicBezTo>
                  <a:pt x="474522" y="1624646"/>
                  <a:pt x="468303" y="1589895"/>
                  <a:pt x="479459" y="1634520"/>
                </a:cubicBezTo>
                <a:cubicBezTo>
                  <a:pt x="493033" y="1688817"/>
                  <a:pt x="486435" y="1685258"/>
                  <a:pt x="497214" y="1749929"/>
                </a:cubicBezTo>
                <a:cubicBezTo>
                  <a:pt x="499220" y="1761964"/>
                  <a:pt x="503133" y="1773603"/>
                  <a:pt x="506092" y="1785440"/>
                </a:cubicBezTo>
                <a:cubicBezTo>
                  <a:pt x="509051" y="1829828"/>
                  <a:pt x="510312" y="1874363"/>
                  <a:pt x="514969" y="1918605"/>
                </a:cubicBezTo>
                <a:cubicBezTo>
                  <a:pt x="517504" y="1942687"/>
                  <a:pt x="526594" y="1958269"/>
                  <a:pt x="532725" y="1980749"/>
                </a:cubicBezTo>
                <a:cubicBezTo>
                  <a:pt x="539146" y="2004291"/>
                  <a:pt x="545694" y="2027842"/>
                  <a:pt x="550480" y="2051770"/>
                </a:cubicBezTo>
                <a:cubicBezTo>
                  <a:pt x="553439" y="2066566"/>
                  <a:pt x="554586" y="2081844"/>
                  <a:pt x="559358" y="2096159"/>
                </a:cubicBezTo>
                <a:cubicBezTo>
                  <a:pt x="563543" y="2108714"/>
                  <a:pt x="571900" y="2119505"/>
                  <a:pt x="577113" y="2131669"/>
                </a:cubicBezTo>
                <a:cubicBezTo>
                  <a:pt x="580799" y="2140270"/>
                  <a:pt x="582305" y="2149701"/>
                  <a:pt x="585991" y="2158302"/>
                </a:cubicBezTo>
                <a:cubicBezTo>
                  <a:pt x="591204" y="2170466"/>
                  <a:pt x="598533" y="2181649"/>
                  <a:pt x="603746" y="2193813"/>
                </a:cubicBezTo>
                <a:cubicBezTo>
                  <a:pt x="607432" y="2202414"/>
                  <a:pt x="607433" y="2212660"/>
                  <a:pt x="612624" y="2220446"/>
                </a:cubicBezTo>
                <a:cubicBezTo>
                  <a:pt x="619588" y="2230892"/>
                  <a:pt x="631549" y="2237169"/>
                  <a:pt x="639257" y="2247079"/>
                </a:cubicBezTo>
                <a:cubicBezTo>
                  <a:pt x="709519" y="2337417"/>
                  <a:pt x="647868" y="2273447"/>
                  <a:pt x="692523" y="2318100"/>
                </a:cubicBezTo>
                <a:cubicBezTo>
                  <a:pt x="706587" y="2346229"/>
                  <a:pt x="713862" y="2366073"/>
                  <a:pt x="736911" y="2389122"/>
                </a:cubicBezTo>
                <a:cubicBezTo>
                  <a:pt x="759043" y="2411254"/>
                  <a:pt x="769950" y="2407024"/>
                  <a:pt x="799055" y="2415755"/>
                </a:cubicBezTo>
                <a:cubicBezTo>
                  <a:pt x="816981" y="2421133"/>
                  <a:pt x="835581" y="2425140"/>
                  <a:pt x="852321" y="2433510"/>
                </a:cubicBezTo>
                <a:cubicBezTo>
                  <a:pt x="864158" y="2439428"/>
                  <a:pt x="875441" y="2446618"/>
                  <a:pt x="887832" y="2451265"/>
                </a:cubicBezTo>
                <a:cubicBezTo>
                  <a:pt x="909024" y="2459212"/>
                  <a:pt x="958194" y="2465952"/>
                  <a:pt x="976608" y="2469021"/>
                </a:cubicBezTo>
                <a:lnTo>
                  <a:pt x="1358348" y="2460143"/>
                </a:lnTo>
                <a:cubicBezTo>
                  <a:pt x="1384690" y="2457560"/>
                  <a:pt x="1404259" y="2433001"/>
                  <a:pt x="1429369" y="2424632"/>
                </a:cubicBezTo>
                <a:lnTo>
                  <a:pt x="1456002" y="2415755"/>
                </a:lnTo>
                <a:cubicBezTo>
                  <a:pt x="1497848" y="2352989"/>
                  <a:pt x="1443198" y="2428559"/>
                  <a:pt x="1509268" y="2362489"/>
                </a:cubicBezTo>
                <a:cubicBezTo>
                  <a:pt x="1559461" y="2312296"/>
                  <a:pt x="1486354" y="2356192"/>
                  <a:pt x="1562534" y="2318100"/>
                </a:cubicBezTo>
                <a:cubicBezTo>
                  <a:pt x="1593093" y="2272263"/>
                  <a:pt x="1563558" y="2302963"/>
                  <a:pt x="1624678" y="2282590"/>
                </a:cubicBezTo>
                <a:cubicBezTo>
                  <a:pt x="1685987" y="2262154"/>
                  <a:pt x="1637011" y="2271408"/>
                  <a:pt x="1686822" y="2238201"/>
                </a:cubicBezTo>
                <a:cubicBezTo>
                  <a:pt x="1694608" y="2233010"/>
                  <a:pt x="1704854" y="2233010"/>
                  <a:pt x="1713455" y="2229324"/>
                </a:cubicBezTo>
                <a:cubicBezTo>
                  <a:pt x="1738068" y="2218776"/>
                  <a:pt x="1765359" y="2204052"/>
                  <a:pt x="1784476" y="2184935"/>
                </a:cubicBezTo>
                <a:cubicBezTo>
                  <a:pt x="1792021" y="2177390"/>
                  <a:pt x="1796030" y="2166984"/>
                  <a:pt x="1802232" y="2158302"/>
                </a:cubicBezTo>
                <a:cubicBezTo>
                  <a:pt x="1810832" y="2146262"/>
                  <a:pt x="1821680" y="2135726"/>
                  <a:pt x="1828865" y="2122792"/>
                </a:cubicBezTo>
                <a:cubicBezTo>
                  <a:pt x="1836604" y="2108861"/>
                  <a:pt x="1837357" y="2091371"/>
                  <a:pt x="1846620" y="2078403"/>
                </a:cubicBezTo>
                <a:cubicBezTo>
                  <a:pt x="1852822" y="2069721"/>
                  <a:pt x="1864375" y="2066566"/>
                  <a:pt x="1873253" y="2060648"/>
                </a:cubicBezTo>
                <a:cubicBezTo>
                  <a:pt x="1887305" y="2039570"/>
                  <a:pt x="1901123" y="2017775"/>
                  <a:pt x="1917641" y="1998504"/>
                </a:cubicBezTo>
                <a:cubicBezTo>
                  <a:pt x="1925812" y="1988972"/>
                  <a:pt x="1933828" y="1978835"/>
                  <a:pt x="1944274" y="1971871"/>
                </a:cubicBezTo>
                <a:cubicBezTo>
                  <a:pt x="1952060" y="1966680"/>
                  <a:pt x="1962029" y="1965952"/>
                  <a:pt x="1970907" y="1962993"/>
                </a:cubicBezTo>
                <a:cubicBezTo>
                  <a:pt x="1976826" y="1954115"/>
                  <a:pt x="1980331" y="1943025"/>
                  <a:pt x="1988663" y="1936360"/>
                </a:cubicBezTo>
                <a:cubicBezTo>
                  <a:pt x="1995970" y="1930514"/>
                  <a:pt x="2007510" y="1932674"/>
                  <a:pt x="2015296" y="1927483"/>
                </a:cubicBezTo>
                <a:cubicBezTo>
                  <a:pt x="2025742" y="1920519"/>
                  <a:pt x="2033051" y="1909728"/>
                  <a:pt x="2041929" y="1900850"/>
                </a:cubicBezTo>
                <a:cubicBezTo>
                  <a:pt x="2043987" y="1886444"/>
                  <a:pt x="2050713" y="1824127"/>
                  <a:pt x="2059684" y="1803195"/>
                </a:cubicBezTo>
                <a:cubicBezTo>
                  <a:pt x="2063887" y="1793388"/>
                  <a:pt x="2072667" y="1786105"/>
                  <a:pt x="2077439" y="1776562"/>
                </a:cubicBezTo>
                <a:cubicBezTo>
                  <a:pt x="2101110" y="1729220"/>
                  <a:pt x="2067130" y="1769831"/>
                  <a:pt x="2104072" y="1714419"/>
                </a:cubicBezTo>
                <a:cubicBezTo>
                  <a:pt x="2108715" y="1707455"/>
                  <a:pt x="2115909" y="1702582"/>
                  <a:pt x="2121828" y="1696663"/>
                </a:cubicBezTo>
                <a:cubicBezTo>
                  <a:pt x="2141844" y="1636609"/>
                  <a:pt x="2115411" y="1709495"/>
                  <a:pt x="2157338" y="1625642"/>
                </a:cubicBezTo>
                <a:cubicBezTo>
                  <a:pt x="2161523" y="1617272"/>
                  <a:pt x="2162415" y="1607560"/>
                  <a:pt x="2166216" y="1599009"/>
                </a:cubicBezTo>
                <a:cubicBezTo>
                  <a:pt x="2174278" y="1580869"/>
                  <a:pt x="2185476" y="1564174"/>
                  <a:pt x="2192849" y="1545743"/>
                </a:cubicBezTo>
                <a:cubicBezTo>
                  <a:pt x="2204221" y="1517313"/>
                  <a:pt x="2197697" y="1509414"/>
                  <a:pt x="2210604" y="1483599"/>
                </a:cubicBezTo>
                <a:cubicBezTo>
                  <a:pt x="2218321" y="1468166"/>
                  <a:pt x="2229117" y="1454436"/>
                  <a:pt x="2237237" y="1439211"/>
                </a:cubicBezTo>
                <a:lnTo>
                  <a:pt x="2299381" y="1314924"/>
                </a:lnTo>
                <a:cubicBezTo>
                  <a:pt x="2305299" y="1303087"/>
                  <a:pt x="2309795" y="1290424"/>
                  <a:pt x="2317136" y="1279413"/>
                </a:cubicBezTo>
                <a:lnTo>
                  <a:pt x="2334892" y="1252780"/>
                </a:lnTo>
                <a:cubicBezTo>
                  <a:pt x="2352284" y="1148420"/>
                  <a:pt x="2334991" y="1243452"/>
                  <a:pt x="2352647" y="1164003"/>
                </a:cubicBezTo>
                <a:cubicBezTo>
                  <a:pt x="2355920" y="1149273"/>
                  <a:pt x="2355581" y="1133484"/>
                  <a:pt x="2361525" y="1119615"/>
                </a:cubicBezTo>
                <a:cubicBezTo>
                  <a:pt x="2364822" y="1111922"/>
                  <a:pt x="2373362" y="1107778"/>
                  <a:pt x="2379280" y="1101859"/>
                </a:cubicBezTo>
                <a:cubicBezTo>
                  <a:pt x="2400900" y="1015378"/>
                  <a:pt x="2387972" y="1053495"/>
                  <a:pt x="2414791" y="986450"/>
                </a:cubicBezTo>
                <a:cubicBezTo>
                  <a:pt x="2417750" y="953898"/>
                  <a:pt x="2420059" y="921281"/>
                  <a:pt x="2423668" y="888795"/>
                </a:cubicBezTo>
                <a:cubicBezTo>
                  <a:pt x="2442232" y="721711"/>
                  <a:pt x="2445452" y="919762"/>
                  <a:pt x="2423668" y="560322"/>
                </a:cubicBezTo>
                <a:cubicBezTo>
                  <a:pt x="2423102" y="550981"/>
                  <a:pt x="2418976" y="542059"/>
                  <a:pt x="2414791" y="533689"/>
                </a:cubicBezTo>
                <a:cubicBezTo>
                  <a:pt x="2410019" y="524146"/>
                  <a:pt x="2402954" y="515934"/>
                  <a:pt x="2397035" y="507056"/>
                </a:cubicBezTo>
                <a:cubicBezTo>
                  <a:pt x="2374723" y="440116"/>
                  <a:pt x="2407415" y="520030"/>
                  <a:pt x="2361525" y="462667"/>
                </a:cubicBezTo>
                <a:cubicBezTo>
                  <a:pt x="2355679" y="455360"/>
                  <a:pt x="2357290" y="444159"/>
                  <a:pt x="2352647" y="436034"/>
                </a:cubicBezTo>
                <a:cubicBezTo>
                  <a:pt x="2345306" y="423188"/>
                  <a:pt x="2334499" y="412645"/>
                  <a:pt x="2326014" y="400524"/>
                </a:cubicBezTo>
                <a:cubicBezTo>
                  <a:pt x="2313777" y="383042"/>
                  <a:pt x="2305592" y="362347"/>
                  <a:pt x="2290503" y="347258"/>
                </a:cubicBezTo>
                <a:cubicBezTo>
                  <a:pt x="2275707" y="332462"/>
                  <a:pt x="2264831" y="312227"/>
                  <a:pt x="2246115" y="302869"/>
                </a:cubicBezTo>
                <a:cubicBezTo>
                  <a:pt x="2216523" y="288073"/>
                  <a:pt x="2189973" y="263920"/>
                  <a:pt x="2157338" y="258481"/>
                </a:cubicBezTo>
                <a:cubicBezTo>
                  <a:pt x="2089188" y="247122"/>
                  <a:pt x="2121723" y="253133"/>
                  <a:pt x="2059684" y="240726"/>
                </a:cubicBezTo>
                <a:cubicBezTo>
                  <a:pt x="2004984" y="204258"/>
                  <a:pt x="2065451" y="239688"/>
                  <a:pt x="1988663" y="214092"/>
                </a:cubicBezTo>
                <a:cubicBezTo>
                  <a:pt x="1976108" y="209907"/>
                  <a:pt x="1965828" y="200140"/>
                  <a:pt x="1953152" y="196337"/>
                </a:cubicBezTo>
                <a:cubicBezTo>
                  <a:pt x="1935911" y="191165"/>
                  <a:pt x="1917596" y="190679"/>
                  <a:pt x="1899886" y="187459"/>
                </a:cubicBezTo>
                <a:cubicBezTo>
                  <a:pt x="1885040" y="184760"/>
                  <a:pt x="1870294" y="181541"/>
                  <a:pt x="1855498" y="178582"/>
                </a:cubicBezTo>
                <a:cubicBezTo>
                  <a:pt x="1846620" y="172663"/>
                  <a:pt x="1838672" y="165029"/>
                  <a:pt x="1828865" y="160826"/>
                </a:cubicBezTo>
                <a:cubicBezTo>
                  <a:pt x="1789021" y="143750"/>
                  <a:pt x="1801289" y="160355"/>
                  <a:pt x="1766721" y="143071"/>
                </a:cubicBezTo>
                <a:cubicBezTo>
                  <a:pt x="1757178" y="138299"/>
                  <a:pt x="1748966" y="131234"/>
                  <a:pt x="1740088" y="125316"/>
                </a:cubicBezTo>
                <a:cubicBezTo>
                  <a:pt x="1677944" y="128275"/>
                  <a:pt x="1615673" y="129232"/>
                  <a:pt x="1553657" y="134193"/>
                </a:cubicBezTo>
                <a:cubicBezTo>
                  <a:pt x="1541495" y="135166"/>
                  <a:pt x="1530205" y="141216"/>
                  <a:pt x="1518146" y="143071"/>
                </a:cubicBezTo>
                <a:cubicBezTo>
                  <a:pt x="1491661" y="147146"/>
                  <a:pt x="1464880" y="148990"/>
                  <a:pt x="1438247" y="151949"/>
                </a:cubicBezTo>
                <a:cubicBezTo>
                  <a:pt x="1393859" y="148990"/>
                  <a:pt x="1348615" y="152236"/>
                  <a:pt x="1305082" y="143071"/>
                </a:cubicBezTo>
                <a:cubicBezTo>
                  <a:pt x="1290603" y="140023"/>
                  <a:pt x="1280569" y="126336"/>
                  <a:pt x="1269571" y="116438"/>
                </a:cubicBezTo>
                <a:cubicBezTo>
                  <a:pt x="1199120" y="53032"/>
                  <a:pt x="1244065" y="72426"/>
                  <a:pt x="1189672" y="54294"/>
                </a:cubicBezTo>
                <a:cubicBezTo>
                  <a:pt x="1183754" y="45416"/>
                  <a:pt x="1179462" y="35206"/>
                  <a:pt x="1171917" y="27661"/>
                </a:cubicBezTo>
                <a:cubicBezTo>
                  <a:pt x="1131001" y="-13255"/>
                  <a:pt x="1061146" y="4297"/>
                  <a:pt x="1012119" y="1028"/>
                </a:cubicBezTo>
                <a:cubicBezTo>
                  <a:pt x="952935" y="6947"/>
                  <a:pt x="893586" y="11406"/>
                  <a:pt x="834566" y="18784"/>
                </a:cubicBezTo>
                <a:cubicBezTo>
                  <a:pt x="816724" y="21014"/>
                  <a:pt x="790116" y="30641"/>
                  <a:pt x="772422" y="36539"/>
                </a:cubicBezTo>
                <a:cubicBezTo>
                  <a:pt x="766503" y="42457"/>
                  <a:pt x="761096" y="48936"/>
                  <a:pt x="754666" y="54294"/>
                </a:cubicBezTo>
                <a:cubicBezTo>
                  <a:pt x="655578" y="136866"/>
                  <a:pt x="730032" y="15452"/>
                  <a:pt x="710278" y="311747"/>
                </a:cubicBezTo>
                <a:cubicBezTo>
                  <a:pt x="708199" y="342927"/>
                  <a:pt x="696001" y="354967"/>
                  <a:pt x="683645" y="382768"/>
                </a:cubicBezTo>
                <a:cubicBezTo>
                  <a:pt x="677173" y="397331"/>
                  <a:pt x="671485" y="412236"/>
                  <a:pt x="665890" y="427157"/>
                </a:cubicBezTo>
                <a:cubicBezTo>
                  <a:pt x="650670" y="467745"/>
                  <a:pt x="661380" y="445194"/>
                  <a:pt x="648134" y="498178"/>
                </a:cubicBezTo>
                <a:cubicBezTo>
                  <a:pt x="643093" y="518341"/>
                  <a:pt x="627618" y="552887"/>
                  <a:pt x="621501" y="569199"/>
                </a:cubicBezTo>
                <a:cubicBezTo>
                  <a:pt x="607671" y="606079"/>
                  <a:pt x="621304" y="587152"/>
                  <a:pt x="594868" y="613588"/>
                </a:cubicBezTo>
                <a:cubicBezTo>
                  <a:pt x="572556" y="680528"/>
                  <a:pt x="605249" y="600614"/>
                  <a:pt x="559358" y="657976"/>
                </a:cubicBezTo>
                <a:cubicBezTo>
                  <a:pt x="553512" y="665283"/>
                  <a:pt x="555671" y="676823"/>
                  <a:pt x="550480" y="684609"/>
                </a:cubicBezTo>
                <a:cubicBezTo>
                  <a:pt x="532403" y="711725"/>
                  <a:pt x="520611" y="710279"/>
                  <a:pt x="497214" y="728997"/>
                </a:cubicBezTo>
                <a:cubicBezTo>
                  <a:pt x="490678" y="734226"/>
                  <a:pt x="486636" y="742447"/>
                  <a:pt x="479459" y="746753"/>
                </a:cubicBezTo>
                <a:cubicBezTo>
                  <a:pt x="471435" y="751568"/>
                  <a:pt x="461427" y="751944"/>
                  <a:pt x="452826" y="755630"/>
                </a:cubicBezTo>
                <a:cubicBezTo>
                  <a:pt x="376035" y="788540"/>
                  <a:pt x="453141" y="761445"/>
                  <a:pt x="390682" y="782263"/>
                </a:cubicBezTo>
                <a:cubicBezTo>
                  <a:pt x="361090" y="779304"/>
                  <a:pt x="329663" y="784062"/>
                  <a:pt x="301905" y="773386"/>
                </a:cubicBezTo>
                <a:cubicBezTo>
                  <a:pt x="288095" y="768075"/>
                  <a:pt x="284901" y="749109"/>
                  <a:pt x="275272" y="737875"/>
                </a:cubicBezTo>
                <a:cubicBezTo>
                  <a:pt x="267101" y="728343"/>
                  <a:pt x="259085" y="718206"/>
                  <a:pt x="248639" y="711242"/>
                </a:cubicBezTo>
                <a:cubicBezTo>
                  <a:pt x="240853" y="706051"/>
                  <a:pt x="231004" y="704935"/>
                  <a:pt x="222006" y="702364"/>
                </a:cubicBezTo>
                <a:cubicBezTo>
                  <a:pt x="143975" y="680070"/>
                  <a:pt x="223720" y="705896"/>
                  <a:pt x="159863" y="684609"/>
                </a:cubicBezTo>
                <a:cubicBezTo>
                  <a:pt x="133230" y="687568"/>
                  <a:pt x="105961" y="686988"/>
                  <a:pt x="79964" y="693487"/>
                </a:cubicBezTo>
                <a:cubicBezTo>
                  <a:pt x="69613" y="696075"/>
                  <a:pt x="62874" y="706470"/>
                  <a:pt x="53331" y="711242"/>
                </a:cubicBezTo>
                <a:cubicBezTo>
                  <a:pt x="44961" y="715427"/>
                  <a:pt x="35576" y="717161"/>
                  <a:pt x="26698" y="720120"/>
                </a:cubicBezTo>
                <a:cubicBezTo>
                  <a:pt x="9016" y="746642"/>
                  <a:pt x="-907" y="754202"/>
                  <a:pt x="65" y="791141"/>
                </a:cubicBezTo>
                <a:cubicBezTo>
                  <a:pt x="2639" y="888941"/>
                  <a:pt x="9695" y="986608"/>
                  <a:pt x="17820" y="1084104"/>
                </a:cubicBezTo>
                <a:cubicBezTo>
                  <a:pt x="18597" y="1093430"/>
                  <a:pt x="22055" y="1102612"/>
                  <a:pt x="26698" y="1110737"/>
                </a:cubicBezTo>
                <a:cubicBezTo>
                  <a:pt x="37926" y="1130386"/>
                  <a:pt x="62332" y="1157768"/>
                  <a:pt x="79964" y="1172881"/>
                </a:cubicBezTo>
                <a:cubicBezTo>
                  <a:pt x="91198" y="1182510"/>
                  <a:pt x="102628" y="1192173"/>
                  <a:pt x="115474" y="1199514"/>
                </a:cubicBezTo>
                <a:cubicBezTo>
                  <a:pt x="125383" y="1205176"/>
                  <a:pt x="169926" y="1215346"/>
                  <a:pt x="177618" y="1217269"/>
                </a:cubicBezTo>
                <a:cubicBezTo>
                  <a:pt x="186496" y="1223188"/>
                  <a:pt x="194708" y="1230253"/>
                  <a:pt x="204251" y="1235025"/>
                </a:cubicBezTo>
                <a:cubicBezTo>
                  <a:pt x="212621" y="1239210"/>
                  <a:pt x="222860" y="1239087"/>
                  <a:pt x="230884" y="1243902"/>
                </a:cubicBezTo>
                <a:cubicBezTo>
                  <a:pt x="238061" y="1248208"/>
                  <a:pt x="242721" y="1255739"/>
                  <a:pt x="248639" y="1261658"/>
                </a:cubicBezTo>
                <a:cubicBezTo>
                  <a:pt x="256327" y="1259736"/>
                  <a:pt x="300877" y="1241846"/>
                  <a:pt x="310783" y="1261658"/>
                </a:cubicBezTo>
                <a:cubicBezTo>
                  <a:pt x="317400" y="1274892"/>
                  <a:pt x="315222" y="1304566"/>
                  <a:pt x="319661" y="1323801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4A96D9-A88A-4819-ACB9-4BE2116621A2}"/>
              </a:ext>
            </a:extLst>
          </p:cNvPr>
          <p:cNvSpPr txBox="1"/>
          <p:nvPr/>
        </p:nvSpPr>
        <p:spPr>
          <a:xfrm>
            <a:off x="1379285" y="936602"/>
            <a:ext cx="674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FFFF00"/>
                </a:solidFill>
              </a:rPr>
              <a:t>Well </a:t>
            </a:r>
            <a:r>
              <a:rPr lang="de-AT" dirty="0" err="1">
                <a:solidFill>
                  <a:srgbClr val="FFFF00"/>
                </a:solidFill>
              </a:rPr>
              <a:t>defined</a:t>
            </a:r>
            <a:r>
              <a:rPr lang="de-AT" dirty="0">
                <a:solidFill>
                  <a:srgbClr val="FFFF00"/>
                </a:solidFill>
              </a:rPr>
              <a:t>, </a:t>
            </a:r>
            <a:r>
              <a:rPr lang="de-AT" dirty="0" err="1">
                <a:solidFill>
                  <a:srgbClr val="FFFF00"/>
                </a:solidFill>
              </a:rPr>
              <a:t>partially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encapsulated</a:t>
            </a:r>
            <a:r>
              <a:rPr lang="de-AT" dirty="0">
                <a:solidFill>
                  <a:srgbClr val="FFFF00"/>
                </a:solidFill>
              </a:rPr>
              <a:t>, solid soft-</a:t>
            </a:r>
            <a:r>
              <a:rPr lang="de-AT" dirty="0" err="1">
                <a:solidFill>
                  <a:srgbClr val="FFFF00"/>
                </a:solidFill>
              </a:rPr>
              <a:t>tissue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mass</a:t>
            </a:r>
            <a:endParaRPr lang="de-A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4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54A14-E3E5-42FC-8AF6-4797B9B1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Non-</a:t>
            </a:r>
            <a:r>
              <a:rPr lang="de-AT" dirty="0" err="1">
                <a:solidFill>
                  <a:schemeClr val="bg1"/>
                </a:solidFill>
              </a:rPr>
              <a:t>contrast</a:t>
            </a:r>
            <a:r>
              <a:rPr lang="de-AT" dirty="0">
                <a:solidFill>
                  <a:schemeClr val="bg1"/>
                </a:solidFill>
              </a:rPr>
              <a:t> CT </a:t>
            </a:r>
            <a:r>
              <a:rPr lang="de-AT" dirty="0" err="1">
                <a:solidFill>
                  <a:schemeClr val="bg1"/>
                </a:solidFill>
              </a:rPr>
              <a:t>scan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815935-9094-49D3-9732-EB6758FB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24237-EB71-44EC-B211-8983CAFC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142846-0BE4-40BB-B1FA-D607D22A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5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A7D9ED-4E46-49EA-AA15-2DFA193FF3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98FDAF-F06C-4673-BBD0-1508BBAF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00" b="15270"/>
          <a:stretch/>
        </p:blipFill>
        <p:spPr>
          <a:xfrm>
            <a:off x="913969" y="1121268"/>
            <a:ext cx="7031546" cy="5142255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2660EC73-8496-4255-A8E3-03E26936799B}"/>
              </a:ext>
            </a:extLst>
          </p:cNvPr>
          <p:cNvSpPr/>
          <p:nvPr/>
        </p:nvSpPr>
        <p:spPr>
          <a:xfrm>
            <a:off x="4797559" y="2345424"/>
            <a:ext cx="2216572" cy="1952500"/>
          </a:xfrm>
          <a:custGeom>
            <a:avLst/>
            <a:gdLst>
              <a:gd name="connsiteX0" fmla="*/ 40772 w 2216572"/>
              <a:gd name="connsiteY0" fmla="*/ 406652 h 1952500"/>
              <a:gd name="connsiteX1" fmla="*/ 315980 w 2216572"/>
              <a:gd name="connsiteY1" fmla="*/ 140322 h 1952500"/>
              <a:gd name="connsiteX2" fmla="*/ 644454 w 2216572"/>
              <a:gd name="connsiteY2" fmla="*/ 24912 h 1952500"/>
              <a:gd name="connsiteX3" fmla="*/ 999560 w 2216572"/>
              <a:gd name="connsiteY3" fmla="*/ 7157 h 1952500"/>
              <a:gd name="connsiteX4" fmla="*/ 1248135 w 2216572"/>
              <a:gd name="connsiteY4" fmla="*/ 131444 h 1952500"/>
              <a:gd name="connsiteX5" fmla="*/ 1416811 w 2216572"/>
              <a:gd name="connsiteY5" fmla="*/ 193588 h 1952500"/>
              <a:gd name="connsiteX6" fmla="*/ 1452322 w 2216572"/>
              <a:gd name="connsiteY6" fmla="*/ 317875 h 1952500"/>
              <a:gd name="connsiteX7" fmla="*/ 1541098 w 2216572"/>
              <a:gd name="connsiteY7" fmla="*/ 522061 h 1952500"/>
              <a:gd name="connsiteX8" fmla="*/ 1620997 w 2216572"/>
              <a:gd name="connsiteY8" fmla="*/ 575327 h 1952500"/>
              <a:gd name="connsiteX9" fmla="*/ 1754162 w 2216572"/>
              <a:gd name="connsiteY9" fmla="*/ 690737 h 1952500"/>
              <a:gd name="connsiteX10" fmla="*/ 1949471 w 2216572"/>
              <a:gd name="connsiteY10" fmla="*/ 823902 h 1952500"/>
              <a:gd name="connsiteX11" fmla="*/ 2135902 w 2216572"/>
              <a:gd name="connsiteY11" fmla="*/ 974823 h 1952500"/>
              <a:gd name="connsiteX12" fmla="*/ 2189168 w 2216572"/>
              <a:gd name="connsiteY12" fmla="*/ 1116865 h 1952500"/>
              <a:gd name="connsiteX13" fmla="*/ 2215801 w 2216572"/>
              <a:gd name="connsiteY13" fmla="*/ 1285541 h 1952500"/>
              <a:gd name="connsiteX14" fmla="*/ 2189168 w 2216572"/>
              <a:gd name="connsiteY14" fmla="*/ 1418706 h 1952500"/>
              <a:gd name="connsiteX15" fmla="*/ 2153658 w 2216572"/>
              <a:gd name="connsiteY15" fmla="*/ 1578504 h 1952500"/>
              <a:gd name="connsiteX16" fmla="*/ 2091514 w 2216572"/>
              <a:gd name="connsiteY16" fmla="*/ 1685036 h 1952500"/>
              <a:gd name="connsiteX17" fmla="*/ 2011614 w 2216572"/>
              <a:gd name="connsiteY17" fmla="*/ 1773813 h 1952500"/>
              <a:gd name="connsiteX18" fmla="*/ 1878450 w 2216572"/>
              <a:gd name="connsiteY18" fmla="*/ 1756057 h 1952500"/>
              <a:gd name="connsiteX19" fmla="*/ 1807428 w 2216572"/>
              <a:gd name="connsiteY19" fmla="*/ 1711669 h 1952500"/>
              <a:gd name="connsiteX20" fmla="*/ 1692019 w 2216572"/>
              <a:gd name="connsiteY20" fmla="*/ 1658403 h 1952500"/>
              <a:gd name="connsiteX21" fmla="*/ 1558854 w 2216572"/>
              <a:gd name="connsiteY21" fmla="*/ 1649525 h 1952500"/>
              <a:gd name="connsiteX22" fmla="*/ 1425689 w 2216572"/>
              <a:gd name="connsiteY22" fmla="*/ 1711669 h 1952500"/>
              <a:gd name="connsiteX23" fmla="*/ 1301401 w 2216572"/>
              <a:gd name="connsiteY23" fmla="*/ 1756057 h 1952500"/>
              <a:gd name="connsiteX24" fmla="*/ 1097215 w 2216572"/>
              <a:gd name="connsiteY24" fmla="*/ 1835957 h 1952500"/>
              <a:gd name="connsiteX25" fmla="*/ 972927 w 2216572"/>
              <a:gd name="connsiteY25" fmla="*/ 1906978 h 1952500"/>
              <a:gd name="connsiteX26" fmla="*/ 830885 w 2216572"/>
              <a:gd name="connsiteY26" fmla="*/ 1906978 h 1952500"/>
              <a:gd name="connsiteX27" fmla="*/ 688842 w 2216572"/>
              <a:gd name="connsiteY27" fmla="*/ 1951367 h 1952500"/>
              <a:gd name="connsiteX28" fmla="*/ 573432 w 2216572"/>
              <a:gd name="connsiteY28" fmla="*/ 1924733 h 1952500"/>
              <a:gd name="connsiteX29" fmla="*/ 431390 w 2216572"/>
              <a:gd name="connsiteY29" fmla="*/ 1773813 h 1952500"/>
              <a:gd name="connsiteX30" fmla="*/ 360368 w 2216572"/>
              <a:gd name="connsiteY30" fmla="*/ 1596259 h 1952500"/>
              <a:gd name="connsiteX31" fmla="*/ 289347 w 2216572"/>
              <a:gd name="connsiteY31" fmla="*/ 1454217 h 1952500"/>
              <a:gd name="connsiteX32" fmla="*/ 209448 w 2216572"/>
              <a:gd name="connsiteY32" fmla="*/ 1347685 h 1952500"/>
              <a:gd name="connsiteX33" fmla="*/ 182815 w 2216572"/>
              <a:gd name="connsiteY33" fmla="*/ 1258908 h 1952500"/>
              <a:gd name="connsiteX34" fmla="*/ 165059 w 2216572"/>
              <a:gd name="connsiteY34" fmla="*/ 1125743 h 1952500"/>
              <a:gd name="connsiteX35" fmla="*/ 191692 w 2216572"/>
              <a:gd name="connsiteY35" fmla="*/ 948190 h 1952500"/>
              <a:gd name="connsiteX36" fmla="*/ 244959 w 2216572"/>
              <a:gd name="connsiteY36" fmla="*/ 770636 h 1952500"/>
              <a:gd name="connsiteX37" fmla="*/ 120670 w 2216572"/>
              <a:gd name="connsiteY37" fmla="*/ 655226 h 1952500"/>
              <a:gd name="connsiteX38" fmla="*/ 5262 w 2216572"/>
              <a:gd name="connsiteY38" fmla="*/ 584205 h 1952500"/>
              <a:gd name="connsiteX39" fmla="*/ 40772 w 2216572"/>
              <a:gd name="connsiteY39" fmla="*/ 406652 h 1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16572" h="1952500" extrusionOk="0">
                <a:moveTo>
                  <a:pt x="40772" y="406652"/>
                </a:moveTo>
                <a:cubicBezTo>
                  <a:pt x="79777" y="356717"/>
                  <a:pt x="183673" y="187787"/>
                  <a:pt x="315980" y="140322"/>
                </a:cubicBezTo>
                <a:cubicBezTo>
                  <a:pt x="489789" y="115205"/>
                  <a:pt x="516693" y="50684"/>
                  <a:pt x="644454" y="24912"/>
                </a:cubicBezTo>
                <a:cubicBezTo>
                  <a:pt x="704564" y="5599"/>
                  <a:pt x="900423" y="-13785"/>
                  <a:pt x="999560" y="7157"/>
                </a:cubicBezTo>
                <a:cubicBezTo>
                  <a:pt x="1072647" y="75155"/>
                  <a:pt x="1206764" y="82856"/>
                  <a:pt x="1248135" y="131444"/>
                </a:cubicBezTo>
                <a:cubicBezTo>
                  <a:pt x="1338124" y="146956"/>
                  <a:pt x="1376890" y="181005"/>
                  <a:pt x="1416811" y="193588"/>
                </a:cubicBezTo>
                <a:cubicBezTo>
                  <a:pt x="1449560" y="203683"/>
                  <a:pt x="1444202" y="251629"/>
                  <a:pt x="1452322" y="317875"/>
                </a:cubicBezTo>
                <a:cubicBezTo>
                  <a:pt x="1468703" y="364032"/>
                  <a:pt x="1534478" y="463964"/>
                  <a:pt x="1541098" y="522061"/>
                </a:cubicBezTo>
                <a:cubicBezTo>
                  <a:pt x="1575958" y="534773"/>
                  <a:pt x="1580714" y="557244"/>
                  <a:pt x="1620997" y="575327"/>
                </a:cubicBezTo>
                <a:cubicBezTo>
                  <a:pt x="1644668" y="594385"/>
                  <a:pt x="1735608" y="684479"/>
                  <a:pt x="1754162" y="690737"/>
                </a:cubicBezTo>
                <a:cubicBezTo>
                  <a:pt x="1866267" y="767469"/>
                  <a:pt x="1891905" y="828916"/>
                  <a:pt x="1949471" y="823902"/>
                </a:cubicBezTo>
                <a:cubicBezTo>
                  <a:pt x="1971049" y="877719"/>
                  <a:pt x="2059629" y="928281"/>
                  <a:pt x="2135902" y="974823"/>
                </a:cubicBezTo>
                <a:cubicBezTo>
                  <a:pt x="2158126" y="1002158"/>
                  <a:pt x="2182853" y="1046971"/>
                  <a:pt x="2189168" y="1116865"/>
                </a:cubicBezTo>
                <a:cubicBezTo>
                  <a:pt x="2200751" y="1198299"/>
                  <a:pt x="2221926" y="1262840"/>
                  <a:pt x="2215801" y="1285541"/>
                </a:cubicBezTo>
                <a:cubicBezTo>
                  <a:pt x="2206471" y="1343522"/>
                  <a:pt x="2201855" y="1371123"/>
                  <a:pt x="2189168" y="1418706"/>
                </a:cubicBezTo>
                <a:cubicBezTo>
                  <a:pt x="2154174" y="1466750"/>
                  <a:pt x="2169121" y="1547837"/>
                  <a:pt x="2153658" y="1578504"/>
                </a:cubicBezTo>
                <a:cubicBezTo>
                  <a:pt x="2147824" y="1606387"/>
                  <a:pt x="2108020" y="1621592"/>
                  <a:pt x="2091514" y="1685036"/>
                </a:cubicBezTo>
                <a:cubicBezTo>
                  <a:pt x="2075927" y="1699811"/>
                  <a:pt x="2014327" y="1757439"/>
                  <a:pt x="2011614" y="1773813"/>
                </a:cubicBezTo>
                <a:cubicBezTo>
                  <a:pt x="1964572" y="1753791"/>
                  <a:pt x="1904792" y="1765219"/>
                  <a:pt x="1878450" y="1756057"/>
                </a:cubicBezTo>
                <a:cubicBezTo>
                  <a:pt x="1848546" y="1742332"/>
                  <a:pt x="1827948" y="1727552"/>
                  <a:pt x="1807428" y="1711669"/>
                </a:cubicBezTo>
                <a:cubicBezTo>
                  <a:pt x="1770779" y="1678462"/>
                  <a:pt x="1713248" y="1693298"/>
                  <a:pt x="1692019" y="1658403"/>
                </a:cubicBezTo>
                <a:cubicBezTo>
                  <a:pt x="1651472" y="1681895"/>
                  <a:pt x="1578529" y="1629756"/>
                  <a:pt x="1558854" y="1649525"/>
                </a:cubicBezTo>
                <a:cubicBezTo>
                  <a:pt x="1522500" y="1660385"/>
                  <a:pt x="1457437" y="1675982"/>
                  <a:pt x="1425689" y="1711669"/>
                </a:cubicBezTo>
                <a:cubicBezTo>
                  <a:pt x="1416379" y="1714156"/>
                  <a:pt x="1333402" y="1741752"/>
                  <a:pt x="1301401" y="1756057"/>
                </a:cubicBezTo>
                <a:cubicBezTo>
                  <a:pt x="1213767" y="1758957"/>
                  <a:pt x="1140190" y="1839799"/>
                  <a:pt x="1097215" y="1835957"/>
                </a:cubicBezTo>
                <a:cubicBezTo>
                  <a:pt x="1056124" y="1857866"/>
                  <a:pt x="1043037" y="1867461"/>
                  <a:pt x="972927" y="1906978"/>
                </a:cubicBezTo>
                <a:cubicBezTo>
                  <a:pt x="935117" y="1928161"/>
                  <a:pt x="853572" y="1899147"/>
                  <a:pt x="830885" y="1906978"/>
                </a:cubicBezTo>
                <a:cubicBezTo>
                  <a:pt x="780145" y="1931960"/>
                  <a:pt x="778481" y="1920776"/>
                  <a:pt x="688842" y="1951367"/>
                </a:cubicBezTo>
                <a:cubicBezTo>
                  <a:pt x="665270" y="1959385"/>
                  <a:pt x="595085" y="1905601"/>
                  <a:pt x="573432" y="1924733"/>
                </a:cubicBezTo>
                <a:cubicBezTo>
                  <a:pt x="533449" y="1857121"/>
                  <a:pt x="514074" y="1859646"/>
                  <a:pt x="431390" y="1773813"/>
                </a:cubicBezTo>
                <a:cubicBezTo>
                  <a:pt x="412331" y="1736490"/>
                  <a:pt x="375473" y="1666518"/>
                  <a:pt x="360368" y="1596259"/>
                </a:cubicBezTo>
                <a:cubicBezTo>
                  <a:pt x="329621" y="1539216"/>
                  <a:pt x="315034" y="1468731"/>
                  <a:pt x="289347" y="1454217"/>
                </a:cubicBezTo>
                <a:cubicBezTo>
                  <a:pt x="252727" y="1413049"/>
                  <a:pt x="261876" y="1376658"/>
                  <a:pt x="209448" y="1347685"/>
                </a:cubicBezTo>
                <a:cubicBezTo>
                  <a:pt x="207436" y="1304640"/>
                  <a:pt x="194303" y="1273064"/>
                  <a:pt x="182815" y="1258908"/>
                </a:cubicBezTo>
                <a:cubicBezTo>
                  <a:pt x="180436" y="1217630"/>
                  <a:pt x="189766" y="1158829"/>
                  <a:pt x="165059" y="1125743"/>
                </a:cubicBezTo>
                <a:cubicBezTo>
                  <a:pt x="199109" y="1070255"/>
                  <a:pt x="205376" y="987946"/>
                  <a:pt x="191692" y="948190"/>
                </a:cubicBezTo>
                <a:cubicBezTo>
                  <a:pt x="243661" y="855293"/>
                  <a:pt x="244985" y="804280"/>
                  <a:pt x="244959" y="770636"/>
                </a:cubicBezTo>
                <a:cubicBezTo>
                  <a:pt x="265993" y="757168"/>
                  <a:pt x="149144" y="743193"/>
                  <a:pt x="120670" y="655226"/>
                </a:cubicBezTo>
                <a:cubicBezTo>
                  <a:pt x="74521" y="633734"/>
                  <a:pt x="22151" y="600679"/>
                  <a:pt x="5262" y="584205"/>
                </a:cubicBezTo>
                <a:cubicBezTo>
                  <a:pt x="-15214" y="542260"/>
                  <a:pt x="23750" y="482592"/>
                  <a:pt x="40772" y="406652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491870337">
                  <a:custGeom>
                    <a:avLst/>
                    <a:gdLst>
                      <a:gd name="connsiteX0" fmla="*/ 37087 w 2212704"/>
                      <a:gd name="connsiteY0" fmla="*/ 405885 h 1952202"/>
                      <a:gd name="connsiteX1" fmla="*/ 312295 w 2212704"/>
                      <a:gd name="connsiteY1" fmla="*/ 139555 h 1952202"/>
                      <a:gd name="connsiteX2" fmla="*/ 640769 w 2212704"/>
                      <a:gd name="connsiteY2" fmla="*/ 24145 h 1952202"/>
                      <a:gd name="connsiteX3" fmla="*/ 995875 w 2212704"/>
                      <a:gd name="connsiteY3" fmla="*/ 6390 h 1952202"/>
                      <a:gd name="connsiteX4" fmla="*/ 1244450 w 2212704"/>
                      <a:gd name="connsiteY4" fmla="*/ 130677 h 1952202"/>
                      <a:gd name="connsiteX5" fmla="*/ 1413126 w 2212704"/>
                      <a:gd name="connsiteY5" fmla="*/ 192821 h 1952202"/>
                      <a:gd name="connsiteX6" fmla="*/ 1448637 w 2212704"/>
                      <a:gd name="connsiteY6" fmla="*/ 317108 h 1952202"/>
                      <a:gd name="connsiteX7" fmla="*/ 1537413 w 2212704"/>
                      <a:gd name="connsiteY7" fmla="*/ 521294 h 1952202"/>
                      <a:gd name="connsiteX8" fmla="*/ 1617312 w 2212704"/>
                      <a:gd name="connsiteY8" fmla="*/ 574560 h 1952202"/>
                      <a:gd name="connsiteX9" fmla="*/ 1750477 w 2212704"/>
                      <a:gd name="connsiteY9" fmla="*/ 689970 h 1952202"/>
                      <a:gd name="connsiteX10" fmla="*/ 1945786 w 2212704"/>
                      <a:gd name="connsiteY10" fmla="*/ 823135 h 1952202"/>
                      <a:gd name="connsiteX11" fmla="*/ 2132217 w 2212704"/>
                      <a:gd name="connsiteY11" fmla="*/ 974056 h 1952202"/>
                      <a:gd name="connsiteX12" fmla="*/ 2185483 w 2212704"/>
                      <a:gd name="connsiteY12" fmla="*/ 1116098 h 1952202"/>
                      <a:gd name="connsiteX13" fmla="*/ 2212116 w 2212704"/>
                      <a:gd name="connsiteY13" fmla="*/ 1284774 h 1952202"/>
                      <a:gd name="connsiteX14" fmla="*/ 2185483 w 2212704"/>
                      <a:gd name="connsiteY14" fmla="*/ 1417939 h 1952202"/>
                      <a:gd name="connsiteX15" fmla="*/ 2149973 w 2212704"/>
                      <a:gd name="connsiteY15" fmla="*/ 1577737 h 1952202"/>
                      <a:gd name="connsiteX16" fmla="*/ 2087829 w 2212704"/>
                      <a:gd name="connsiteY16" fmla="*/ 1684269 h 1952202"/>
                      <a:gd name="connsiteX17" fmla="*/ 1999052 w 2212704"/>
                      <a:gd name="connsiteY17" fmla="*/ 1826312 h 1952202"/>
                      <a:gd name="connsiteX18" fmla="*/ 1874765 w 2212704"/>
                      <a:gd name="connsiteY18" fmla="*/ 1755290 h 1952202"/>
                      <a:gd name="connsiteX19" fmla="*/ 1803743 w 2212704"/>
                      <a:gd name="connsiteY19" fmla="*/ 1710902 h 1952202"/>
                      <a:gd name="connsiteX20" fmla="*/ 1688334 w 2212704"/>
                      <a:gd name="connsiteY20" fmla="*/ 1657636 h 1952202"/>
                      <a:gd name="connsiteX21" fmla="*/ 1555169 w 2212704"/>
                      <a:gd name="connsiteY21" fmla="*/ 1648758 h 1952202"/>
                      <a:gd name="connsiteX22" fmla="*/ 1422004 w 2212704"/>
                      <a:gd name="connsiteY22" fmla="*/ 1710902 h 1952202"/>
                      <a:gd name="connsiteX23" fmla="*/ 1297716 w 2212704"/>
                      <a:gd name="connsiteY23" fmla="*/ 1755290 h 1952202"/>
                      <a:gd name="connsiteX24" fmla="*/ 1093530 w 2212704"/>
                      <a:gd name="connsiteY24" fmla="*/ 1835190 h 1952202"/>
                      <a:gd name="connsiteX25" fmla="*/ 969242 w 2212704"/>
                      <a:gd name="connsiteY25" fmla="*/ 1906211 h 1952202"/>
                      <a:gd name="connsiteX26" fmla="*/ 827200 w 2212704"/>
                      <a:gd name="connsiteY26" fmla="*/ 1906211 h 1952202"/>
                      <a:gd name="connsiteX27" fmla="*/ 685157 w 2212704"/>
                      <a:gd name="connsiteY27" fmla="*/ 1950600 h 1952202"/>
                      <a:gd name="connsiteX28" fmla="*/ 569747 w 2212704"/>
                      <a:gd name="connsiteY28" fmla="*/ 1923966 h 1952202"/>
                      <a:gd name="connsiteX29" fmla="*/ 427705 w 2212704"/>
                      <a:gd name="connsiteY29" fmla="*/ 1773046 h 1952202"/>
                      <a:gd name="connsiteX30" fmla="*/ 356683 w 2212704"/>
                      <a:gd name="connsiteY30" fmla="*/ 1595492 h 1952202"/>
                      <a:gd name="connsiteX31" fmla="*/ 285662 w 2212704"/>
                      <a:gd name="connsiteY31" fmla="*/ 1453450 h 1952202"/>
                      <a:gd name="connsiteX32" fmla="*/ 205763 w 2212704"/>
                      <a:gd name="connsiteY32" fmla="*/ 1346918 h 1952202"/>
                      <a:gd name="connsiteX33" fmla="*/ 179130 w 2212704"/>
                      <a:gd name="connsiteY33" fmla="*/ 1258141 h 1952202"/>
                      <a:gd name="connsiteX34" fmla="*/ 161374 w 2212704"/>
                      <a:gd name="connsiteY34" fmla="*/ 1124976 h 1952202"/>
                      <a:gd name="connsiteX35" fmla="*/ 188007 w 2212704"/>
                      <a:gd name="connsiteY35" fmla="*/ 947423 h 1952202"/>
                      <a:gd name="connsiteX36" fmla="*/ 241274 w 2212704"/>
                      <a:gd name="connsiteY36" fmla="*/ 769869 h 1952202"/>
                      <a:gd name="connsiteX37" fmla="*/ 116985 w 2212704"/>
                      <a:gd name="connsiteY37" fmla="*/ 654459 h 1952202"/>
                      <a:gd name="connsiteX38" fmla="*/ 1577 w 2212704"/>
                      <a:gd name="connsiteY38" fmla="*/ 583438 h 1952202"/>
                      <a:gd name="connsiteX39" fmla="*/ 37087 w 2212704"/>
                      <a:gd name="connsiteY39" fmla="*/ 405885 h 1952202"/>
                      <a:gd name="connsiteX0" fmla="*/ 40772 w 2216572"/>
                      <a:gd name="connsiteY0" fmla="*/ 406652 h 1952500"/>
                      <a:gd name="connsiteX1" fmla="*/ 315980 w 2216572"/>
                      <a:gd name="connsiteY1" fmla="*/ 140322 h 1952500"/>
                      <a:gd name="connsiteX2" fmla="*/ 644454 w 2216572"/>
                      <a:gd name="connsiteY2" fmla="*/ 24912 h 1952500"/>
                      <a:gd name="connsiteX3" fmla="*/ 999560 w 2216572"/>
                      <a:gd name="connsiteY3" fmla="*/ 7157 h 1952500"/>
                      <a:gd name="connsiteX4" fmla="*/ 1248135 w 2216572"/>
                      <a:gd name="connsiteY4" fmla="*/ 131444 h 1952500"/>
                      <a:gd name="connsiteX5" fmla="*/ 1416811 w 2216572"/>
                      <a:gd name="connsiteY5" fmla="*/ 193588 h 1952500"/>
                      <a:gd name="connsiteX6" fmla="*/ 1452322 w 2216572"/>
                      <a:gd name="connsiteY6" fmla="*/ 317875 h 1952500"/>
                      <a:gd name="connsiteX7" fmla="*/ 1541098 w 2216572"/>
                      <a:gd name="connsiteY7" fmla="*/ 522061 h 1952500"/>
                      <a:gd name="connsiteX8" fmla="*/ 1620997 w 2216572"/>
                      <a:gd name="connsiteY8" fmla="*/ 575327 h 1952500"/>
                      <a:gd name="connsiteX9" fmla="*/ 1754162 w 2216572"/>
                      <a:gd name="connsiteY9" fmla="*/ 690737 h 1952500"/>
                      <a:gd name="connsiteX10" fmla="*/ 1949471 w 2216572"/>
                      <a:gd name="connsiteY10" fmla="*/ 823902 h 1952500"/>
                      <a:gd name="connsiteX11" fmla="*/ 2135902 w 2216572"/>
                      <a:gd name="connsiteY11" fmla="*/ 974823 h 1952500"/>
                      <a:gd name="connsiteX12" fmla="*/ 2189168 w 2216572"/>
                      <a:gd name="connsiteY12" fmla="*/ 1116865 h 1952500"/>
                      <a:gd name="connsiteX13" fmla="*/ 2215801 w 2216572"/>
                      <a:gd name="connsiteY13" fmla="*/ 1285541 h 1952500"/>
                      <a:gd name="connsiteX14" fmla="*/ 2189168 w 2216572"/>
                      <a:gd name="connsiteY14" fmla="*/ 1418706 h 1952500"/>
                      <a:gd name="connsiteX15" fmla="*/ 2153658 w 2216572"/>
                      <a:gd name="connsiteY15" fmla="*/ 1578504 h 1952500"/>
                      <a:gd name="connsiteX16" fmla="*/ 2091514 w 2216572"/>
                      <a:gd name="connsiteY16" fmla="*/ 1685036 h 1952500"/>
                      <a:gd name="connsiteX17" fmla="*/ 2011614 w 2216572"/>
                      <a:gd name="connsiteY17" fmla="*/ 1773813 h 1952500"/>
                      <a:gd name="connsiteX18" fmla="*/ 1878450 w 2216572"/>
                      <a:gd name="connsiteY18" fmla="*/ 1756057 h 1952500"/>
                      <a:gd name="connsiteX19" fmla="*/ 1807428 w 2216572"/>
                      <a:gd name="connsiteY19" fmla="*/ 1711669 h 1952500"/>
                      <a:gd name="connsiteX20" fmla="*/ 1692019 w 2216572"/>
                      <a:gd name="connsiteY20" fmla="*/ 1658403 h 1952500"/>
                      <a:gd name="connsiteX21" fmla="*/ 1558854 w 2216572"/>
                      <a:gd name="connsiteY21" fmla="*/ 1649525 h 1952500"/>
                      <a:gd name="connsiteX22" fmla="*/ 1425689 w 2216572"/>
                      <a:gd name="connsiteY22" fmla="*/ 1711669 h 1952500"/>
                      <a:gd name="connsiteX23" fmla="*/ 1301401 w 2216572"/>
                      <a:gd name="connsiteY23" fmla="*/ 1756057 h 1952500"/>
                      <a:gd name="connsiteX24" fmla="*/ 1097215 w 2216572"/>
                      <a:gd name="connsiteY24" fmla="*/ 1835957 h 1952500"/>
                      <a:gd name="connsiteX25" fmla="*/ 972927 w 2216572"/>
                      <a:gd name="connsiteY25" fmla="*/ 1906978 h 1952500"/>
                      <a:gd name="connsiteX26" fmla="*/ 830885 w 2216572"/>
                      <a:gd name="connsiteY26" fmla="*/ 1906978 h 1952500"/>
                      <a:gd name="connsiteX27" fmla="*/ 688842 w 2216572"/>
                      <a:gd name="connsiteY27" fmla="*/ 1951367 h 1952500"/>
                      <a:gd name="connsiteX28" fmla="*/ 573432 w 2216572"/>
                      <a:gd name="connsiteY28" fmla="*/ 1924733 h 1952500"/>
                      <a:gd name="connsiteX29" fmla="*/ 431390 w 2216572"/>
                      <a:gd name="connsiteY29" fmla="*/ 1773813 h 1952500"/>
                      <a:gd name="connsiteX30" fmla="*/ 360368 w 2216572"/>
                      <a:gd name="connsiteY30" fmla="*/ 1596259 h 1952500"/>
                      <a:gd name="connsiteX31" fmla="*/ 289347 w 2216572"/>
                      <a:gd name="connsiteY31" fmla="*/ 1454217 h 1952500"/>
                      <a:gd name="connsiteX32" fmla="*/ 209448 w 2216572"/>
                      <a:gd name="connsiteY32" fmla="*/ 1347685 h 1952500"/>
                      <a:gd name="connsiteX33" fmla="*/ 182815 w 2216572"/>
                      <a:gd name="connsiteY33" fmla="*/ 1258908 h 1952500"/>
                      <a:gd name="connsiteX34" fmla="*/ 165059 w 2216572"/>
                      <a:gd name="connsiteY34" fmla="*/ 1125743 h 1952500"/>
                      <a:gd name="connsiteX35" fmla="*/ 191692 w 2216572"/>
                      <a:gd name="connsiteY35" fmla="*/ 948190 h 1952500"/>
                      <a:gd name="connsiteX36" fmla="*/ 244959 w 2216572"/>
                      <a:gd name="connsiteY36" fmla="*/ 770636 h 1952500"/>
                      <a:gd name="connsiteX37" fmla="*/ 120670 w 2216572"/>
                      <a:gd name="connsiteY37" fmla="*/ 655226 h 1952500"/>
                      <a:gd name="connsiteX38" fmla="*/ 5262 w 2216572"/>
                      <a:gd name="connsiteY38" fmla="*/ 584205 h 1952500"/>
                      <a:gd name="connsiteX39" fmla="*/ 40772 w 2216572"/>
                      <a:gd name="connsiteY39" fmla="*/ 406652 h 195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2216572" h="1952500" extrusionOk="0">
                        <a:moveTo>
                          <a:pt x="40772" y="406652"/>
                        </a:moveTo>
                        <a:cubicBezTo>
                          <a:pt x="83314" y="354122"/>
                          <a:pt x="204428" y="186080"/>
                          <a:pt x="315980" y="140322"/>
                        </a:cubicBezTo>
                        <a:cubicBezTo>
                          <a:pt x="479894" y="107298"/>
                          <a:pt x="518220" y="53214"/>
                          <a:pt x="644454" y="24912"/>
                        </a:cubicBezTo>
                        <a:cubicBezTo>
                          <a:pt x="704610" y="15598"/>
                          <a:pt x="888689" y="-13280"/>
                          <a:pt x="999560" y="7157"/>
                        </a:cubicBezTo>
                        <a:cubicBezTo>
                          <a:pt x="1073007" y="70524"/>
                          <a:pt x="1192298" y="78623"/>
                          <a:pt x="1248135" y="131444"/>
                        </a:cubicBezTo>
                        <a:cubicBezTo>
                          <a:pt x="1334609" y="153242"/>
                          <a:pt x="1379156" y="182477"/>
                          <a:pt x="1416811" y="193588"/>
                        </a:cubicBezTo>
                        <a:cubicBezTo>
                          <a:pt x="1444803" y="205519"/>
                          <a:pt x="1440198" y="254215"/>
                          <a:pt x="1452322" y="317875"/>
                        </a:cubicBezTo>
                        <a:cubicBezTo>
                          <a:pt x="1469612" y="364353"/>
                          <a:pt x="1529495" y="455566"/>
                          <a:pt x="1541098" y="522061"/>
                        </a:cubicBezTo>
                        <a:cubicBezTo>
                          <a:pt x="1574516" y="535383"/>
                          <a:pt x="1583386" y="555806"/>
                          <a:pt x="1620997" y="575327"/>
                        </a:cubicBezTo>
                        <a:cubicBezTo>
                          <a:pt x="1644973" y="594373"/>
                          <a:pt x="1735141" y="684183"/>
                          <a:pt x="1754162" y="690737"/>
                        </a:cubicBezTo>
                        <a:cubicBezTo>
                          <a:pt x="1863249" y="760418"/>
                          <a:pt x="1890459" y="824131"/>
                          <a:pt x="1949471" y="823902"/>
                        </a:cubicBezTo>
                        <a:cubicBezTo>
                          <a:pt x="1975238" y="878322"/>
                          <a:pt x="2053842" y="922177"/>
                          <a:pt x="2135902" y="974823"/>
                        </a:cubicBezTo>
                        <a:cubicBezTo>
                          <a:pt x="2158600" y="1003013"/>
                          <a:pt x="2179311" y="1046766"/>
                          <a:pt x="2189168" y="1116865"/>
                        </a:cubicBezTo>
                        <a:cubicBezTo>
                          <a:pt x="2198477" y="1197655"/>
                          <a:pt x="2221010" y="1262806"/>
                          <a:pt x="2215801" y="1285541"/>
                        </a:cubicBezTo>
                        <a:cubicBezTo>
                          <a:pt x="2207687" y="1341729"/>
                          <a:pt x="2203479" y="1372100"/>
                          <a:pt x="2189168" y="1418706"/>
                        </a:cubicBezTo>
                        <a:cubicBezTo>
                          <a:pt x="2158245" y="1463825"/>
                          <a:pt x="2169448" y="1542649"/>
                          <a:pt x="2153658" y="1578504"/>
                        </a:cubicBezTo>
                        <a:cubicBezTo>
                          <a:pt x="2147147" y="1605631"/>
                          <a:pt x="2107939" y="1624533"/>
                          <a:pt x="2091514" y="1685036"/>
                        </a:cubicBezTo>
                        <a:cubicBezTo>
                          <a:pt x="2075694" y="1701309"/>
                          <a:pt x="2017315" y="1756648"/>
                          <a:pt x="2011614" y="1773813"/>
                        </a:cubicBezTo>
                        <a:cubicBezTo>
                          <a:pt x="1962065" y="1753807"/>
                          <a:pt x="1904714" y="1764649"/>
                          <a:pt x="1878450" y="1756057"/>
                        </a:cubicBezTo>
                        <a:cubicBezTo>
                          <a:pt x="1848994" y="1742291"/>
                          <a:pt x="1827001" y="1727136"/>
                          <a:pt x="1807428" y="1711669"/>
                        </a:cubicBezTo>
                        <a:cubicBezTo>
                          <a:pt x="1771335" y="1683174"/>
                          <a:pt x="1711921" y="1691473"/>
                          <a:pt x="1692019" y="1658403"/>
                        </a:cubicBezTo>
                        <a:cubicBezTo>
                          <a:pt x="1648465" y="1682673"/>
                          <a:pt x="1578484" y="1632054"/>
                          <a:pt x="1558854" y="1649525"/>
                        </a:cubicBezTo>
                        <a:cubicBezTo>
                          <a:pt x="1516803" y="1663379"/>
                          <a:pt x="1460994" y="1678201"/>
                          <a:pt x="1425689" y="1711669"/>
                        </a:cubicBezTo>
                        <a:cubicBezTo>
                          <a:pt x="1414085" y="1717524"/>
                          <a:pt x="1328577" y="1741312"/>
                          <a:pt x="1301401" y="1756057"/>
                        </a:cubicBezTo>
                        <a:cubicBezTo>
                          <a:pt x="1215373" y="1760576"/>
                          <a:pt x="1139974" y="1838931"/>
                          <a:pt x="1097215" y="1835957"/>
                        </a:cubicBezTo>
                        <a:cubicBezTo>
                          <a:pt x="1056473" y="1856503"/>
                          <a:pt x="1040541" y="1869061"/>
                          <a:pt x="972927" y="1906978"/>
                        </a:cubicBezTo>
                        <a:cubicBezTo>
                          <a:pt x="936211" y="1923916"/>
                          <a:pt x="854144" y="1899196"/>
                          <a:pt x="830885" y="1906978"/>
                        </a:cubicBezTo>
                        <a:cubicBezTo>
                          <a:pt x="782187" y="1932528"/>
                          <a:pt x="777613" y="1919735"/>
                          <a:pt x="688842" y="1951367"/>
                        </a:cubicBezTo>
                        <a:cubicBezTo>
                          <a:pt x="664799" y="1960954"/>
                          <a:pt x="595247" y="1906040"/>
                          <a:pt x="573432" y="1924733"/>
                        </a:cubicBezTo>
                        <a:cubicBezTo>
                          <a:pt x="531549" y="1855216"/>
                          <a:pt x="513412" y="1858882"/>
                          <a:pt x="431390" y="1773813"/>
                        </a:cubicBezTo>
                        <a:cubicBezTo>
                          <a:pt x="413935" y="1737328"/>
                          <a:pt x="374988" y="1657482"/>
                          <a:pt x="360368" y="1596259"/>
                        </a:cubicBezTo>
                        <a:cubicBezTo>
                          <a:pt x="326438" y="1538399"/>
                          <a:pt x="310877" y="1470526"/>
                          <a:pt x="289347" y="1454217"/>
                        </a:cubicBezTo>
                        <a:cubicBezTo>
                          <a:pt x="253651" y="1412709"/>
                          <a:pt x="256795" y="1377891"/>
                          <a:pt x="209448" y="1347685"/>
                        </a:cubicBezTo>
                        <a:cubicBezTo>
                          <a:pt x="206942" y="1304948"/>
                          <a:pt x="194254" y="1273560"/>
                          <a:pt x="182815" y="1258908"/>
                        </a:cubicBezTo>
                        <a:cubicBezTo>
                          <a:pt x="179450" y="1219140"/>
                          <a:pt x="182934" y="1160125"/>
                          <a:pt x="165059" y="1125743"/>
                        </a:cubicBezTo>
                        <a:cubicBezTo>
                          <a:pt x="195932" y="1070969"/>
                          <a:pt x="203595" y="987345"/>
                          <a:pt x="191692" y="948190"/>
                        </a:cubicBezTo>
                        <a:cubicBezTo>
                          <a:pt x="241157" y="857298"/>
                          <a:pt x="244671" y="811189"/>
                          <a:pt x="244959" y="770636"/>
                        </a:cubicBezTo>
                        <a:cubicBezTo>
                          <a:pt x="261790" y="755161"/>
                          <a:pt x="151466" y="739695"/>
                          <a:pt x="120670" y="655226"/>
                        </a:cubicBezTo>
                        <a:cubicBezTo>
                          <a:pt x="76981" y="635340"/>
                          <a:pt x="20443" y="601015"/>
                          <a:pt x="5262" y="584205"/>
                        </a:cubicBezTo>
                        <a:cubicBezTo>
                          <a:pt x="-14356" y="541765"/>
                          <a:pt x="26133" y="482411"/>
                          <a:pt x="40772" y="40665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BABF84-5FAA-4DAE-81AE-FEF4C7AC25F7}"/>
              </a:ext>
            </a:extLst>
          </p:cNvPr>
          <p:cNvSpPr txBox="1"/>
          <p:nvPr/>
        </p:nvSpPr>
        <p:spPr>
          <a:xfrm>
            <a:off x="2805913" y="960626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solidFill>
                  <a:srgbClr val="FFFF00"/>
                </a:solidFill>
              </a:rPr>
              <a:t>Fatty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components</a:t>
            </a:r>
            <a:endParaRPr lang="de-AT" dirty="0">
              <a:solidFill>
                <a:srgbClr val="FFFF00"/>
              </a:solidFill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70331D4-6970-4FE5-B763-7B9E5350470B}"/>
              </a:ext>
            </a:extLst>
          </p:cNvPr>
          <p:cNvCxnSpPr>
            <a:cxnSpLocks/>
          </p:cNvCxnSpPr>
          <p:nvPr/>
        </p:nvCxnSpPr>
        <p:spPr>
          <a:xfrm>
            <a:off x="4356140" y="1337125"/>
            <a:ext cx="917196" cy="240037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FA98F01-09CA-4057-846A-F416D94482FE}"/>
              </a:ext>
            </a:extLst>
          </p:cNvPr>
          <p:cNvCxnSpPr>
            <a:cxnSpLocks/>
          </p:cNvCxnSpPr>
          <p:nvPr/>
        </p:nvCxnSpPr>
        <p:spPr>
          <a:xfrm>
            <a:off x="4356140" y="1329958"/>
            <a:ext cx="804964" cy="148756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FDD18B6-7838-42D4-BAA3-A72AFBAFC655}"/>
              </a:ext>
            </a:extLst>
          </p:cNvPr>
          <p:cNvCxnSpPr>
            <a:cxnSpLocks/>
          </p:cNvCxnSpPr>
          <p:nvPr/>
        </p:nvCxnSpPr>
        <p:spPr>
          <a:xfrm flipH="1">
            <a:off x="6508310" y="1544248"/>
            <a:ext cx="816540" cy="109804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8DF37F7-B5BB-4827-80B4-38AE4C744BD0}"/>
              </a:ext>
            </a:extLst>
          </p:cNvPr>
          <p:cNvSpPr txBox="1"/>
          <p:nvPr/>
        </p:nvSpPr>
        <p:spPr>
          <a:xfrm>
            <a:off x="5721006" y="1024699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solidFill>
                  <a:srgbClr val="FFFF00"/>
                </a:solidFill>
              </a:rPr>
              <a:t>Dilated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left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ovarian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vein</a:t>
            </a:r>
            <a:endParaRPr lang="de-A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6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D11B3-5C47-4D16-9431-16625842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2000"/>
          </a:xfrm>
        </p:spPr>
        <p:txBody>
          <a:bodyPr anchor="t">
            <a:normAutofit fontScale="90000"/>
          </a:bodyPr>
          <a:lstStyle/>
          <a:p>
            <a:r>
              <a:rPr lang="de-AT" dirty="0" err="1"/>
              <a:t>DDx</a:t>
            </a:r>
            <a:r>
              <a:rPr lang="de-AT" dirty="0"/>
              <a:t>: Paraduodenal </a:t>
            </a:r>
            <a:r>
              <a:rPr lang="de-AT" dirty="0" err="1"/>
              <a:t>Hernia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0C2D0B94-3044-43FE-944D-C49546C2C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16251"/>
            <a:ext cx="3886200" cy="483552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ACEC0A-F428-43FE-B603-64BEDAE3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287" y="6528894"/>
            <a:ext cx="3637668" cy="23336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6204C1F-AFE3-4628-B4EE-B09AB1ED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9287" y="6351776"/>
            <a:ext cx="3637668" cy="22623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8075A1-B270-41A4-A36F-502EB5C2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4321"/>
            <a:ext cx="463716" cy="31408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B6C09D1-9D44-46E9-90D5-584F6311654E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26AB6D-44CC-4FF6-9ABE-C1616ACF2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16629" r="11832" b="25593"/>
          <a:stretch/>
        </p:blipFill>
        <p:spPr bwMode="auto">
          <a:xfrm>
            <a:off x="0" y="1333968"/>
            <a:ext cx="4658128" cy="34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959E8D-FE08-40D9-AE21-BB201F2D6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" b="17162"/>
          <a:stretch/>
        </p:blipFill>
        <p:spPr>
          <a:xfrm>
            <a:off x="4514849" y="1332007"/>
            <a:ext cx="4629151" cy="347772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23443B4-2E7F-4526-913B-EF52A8D65FAC}"/>
              </a:ext>
            </a:extLst>
          </p:cNvPr>
          <p:cNvSpPr txBox="1"/>
          <p:nvPr/>
        </p:nvSpPr>
        <p:spPr>
          <a:xfrm>
            <a:off x="0" y="4884662"/>
            <a:ext cx="4685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Left</a:t>
            </a:r>
            <a:r>
              <a:rPr lang="de-AT" sz="1400" dirty="0"/>
              <a:t> paraduodenal </a:t>
            </a:r>
            <a:r>
              <a:rPr lang="de-AT" sz="1400" dirty="0" err="1"/>
              <a:t>hernia</a:t>
            </a:r>
            <a:endParaRPr lang="de-AT" sz="1400" dirty="0"/>
          </a:p>
          <a:p>
            <a:pPr algn="ctr"/>
            <a:r>
              <a:rPr lang="de-AT" sz="1400" dirty="0" err="1"/>
              <a:t>Courtesy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Dr</a:t>
            </a:r>
            <a:r>
              <a:rPr lang="de-AT" sz="1400" dirty="0"/>
              <a:t> Ryan Logan Webb, </a:t>
            </a:r>
          </a:p>
          <a:p>
            <a:pPr algn="ctr"/>
            <a:r>
              <a:rPr lang="de-AT" sz="1400" dirty="0"/>
              <a:t>Radiopaedia.org, </a:t>
            </a:r>
            <a:r>
              <a:rPr lang="de-AT" sz="1400" dirty="0" err="1"/>
              <a:t>rID</a:t>
            </a:r>
            <a:r>
              <a:rPr lang="de-AT" sz="1400" dirty="0"/>
              <a:t>: 52006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04C51E-1E88-4A59-986E-D244C0D28EB9}"/>
              </a:ext>
            </a:extLst>
          </p:cNvPr>
          <p:cNvSpPr txBox="1"/>
          <p:nvPr/>
        </p:nvSpPr>
        <p:spPr>
          <a:xfrm>
            <a:off x="6216033" y="4854909"/>
            <a:ext cx="229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This</a:t>
            </a:r>
            <a:r>
              <a:rPr lang="de-AT" dirty="0"/>
              <a:t> </a:t>
            </a:r>
            <a:r>
              <a:rPr lang="de-AT" sz="1400" dirty="0" err="1"/>
              <a:t>patient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365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D11B3-5C47-4D16-9431-16625842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2000"/>
          </a:xfrm>
        </p:spPr>
        <p:txBody>
          <a:bodyPr anchor="t">
            <a:normAutofit fontScale="90000"/>
          </a:bodyPr>
          <a:lstStyle/>
          <a:p>
            <a:r>
              <a:rPr lang="de-AT" dirty="0" err="1"/>
              <a:t>DDx</a:t>
            </a:r>
            <a:r>
              <a:rPr lang="de-AT" dirty="0"/>
              <a:t>: Paraduodenal </a:t>
            </a:r>
            <a:r>
              <a:rPr lang="de-AT" dirty="0" err="1"/>
              <a:t>Hernia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0C2D0B94-3044-43FE-944D-C49546C2C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16251"/>
            <a:ext cx="3886200" cy="483552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ACEC0A-F428-43FE-B603-64BEDAE3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287" y="6528894"/>
            <a:ext cx="3637668" cy="23336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6204C1F-AFE3-4628-B4EE-B09AB1ED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9287" y="6351776"/>
            <a:ext cx="3637668" cy="22623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8075A1-B270-41A4-A36F-502EB5C2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34321"/>
            <a:ext cx="463716" cy="31408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B6C09D1-9D44-46E9-90D5-584F6311654E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26AB6D-44CC-4FF6-9ABE-C1616ACF2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16629" r="11832" b="25593"/>
          <a:stretch/>
        </p:blipFill>
        <p:spPr bwMode="auto">
          <a:xfrm>
            <a:off x="0" y="1333968"/>
            <a:ext cx="4658128" cy="34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959E8D-FE08-40D9-AE21-BB201F2D6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" b="17162"/>
          <a:stretch/>
        </p:blipFill>
        <p:spPr>
          <a:xfrm>
            <a:off x="4514849" y="1354246"/>
            <a:ext cx="4582899" cy="340160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23443B4-2E7F-4526-913B-EF52A8D65FAC}"/>
              </a:ext>
            </a:extLst>
          </p:cNvPr>
          <p:cNvSpPr txBox="1"/>
          <p:nvPr/>
        </p:nvSpPr>
        <p:spPr>
          <a:xfrm>
            <a:off x="0" y="4884662"/>
            <a:ext cx="4685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Left</a:t>
            </a:r>
            <a:r>
              <a:rPr lang="de-AT" sz="1400" dirty="0"/>
              <a:t> paraduodenal </a:t>
            </a:r>
            <a:r>
              <a:rPr lang="de-AT" sz="1400" dirty="0" err="1"/>
              <a:t>hernia</a:t>
            </a:r>
            <a:endParaRPr lang="de-AT" sz="1400" dirty="0"/>
          </a:p>
          <a:p>
            <a:pPr algn="ctr"/>
            <a:r>
              <a:rPr lang="de-AT" sz="1400" dirty="0"/>
              <a:t>Case </a:t>
            </a:r>
            <a:r>
              <a:rPr lang="de-AT" sz="1400" dirty="0" err="1"/>
              <a:t>courtesy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Dr</a:t>
            </a:r>
            <a:r>
              <a:rPr lang="de-AT" sz="1400" dirty="0"/>
              <a:t> Ryan Logan Webb, Radiopaedia.org, </a:t>
            </a:r>
            <a:r>
              <a:rPr lang="de-AT" sz="1400" dirty="0" err="1"/>
              <a:t>rID</a:t>
            </a:r>
            <a:r>
              <a:rPr lang="de-AT" sz="1400" dirty="0"/>
              <a:t>: 52006</a:t>
            </a:r>
          </a:p>
        </p:txBody>
      </p:sp>
      <p:pic>
        <p:nvPicPr>
          <p:cNvPr id="1028" name="Picture 4" descr="Fossa of Landzert and fossa of Waldeyer. The inferior mesenteric vein... |  Download Scientific Diagram">
            <a:extLst>
              <a:ext uri="{FF2B5EF4-FFF2-40B4-BE49-F238E27FC236}">
                <a16:creationId xmlns:a16="http://schemas.microsoft.com/office/drawing/2014/main" id="{533FC960-31BC-4B80-976D-B2345240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71" y="1333968"/>
            <a:ext cx="4512329" cy="34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4A9B4CD-739C-45FF-A5CF-FC0AB8E899B7}"/>
              </a:ext>
            </a:extLst>
          </p:cNvPr>
          <p:cNvSpPr txBox="1"/>
          <p:nvPr/>
        </p:nvSpPr>
        <p:spPr>
          <a:xfrm>
            <a:off x="4629152" y="4914312"/>
            <a:ext cx="468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Internal Hernias in the Era of Multidetector CT: Correlation of Imaging and Surgical Findings - Scientific Figure on ResearchGate. Available from: https://www.researchgate.net/figure/Fossa-of-Landzert-and-fossa-of-Waldeyer-The-inferior-mesenteric-vein-IMV-and-ascending_fig2_284279727 </a:t>
            </a:r>
            <a:endParaRPr lang="de-AT" sz="600" dirty="0"/>
          </a:p>
        </p:txBody>
      </p:sp>
    </p:spTree>
    <p:extLst>
      <p:ext uri="{BB962C8B-B14F-4D97-AF65-F5344CB8AC3E}">
        <p14:creationId xmlns:p14="http://schemas.microsoft.com/office/powerpoint/2010/main" val="21761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54A14-E3E5-42FC-8AF6-4797B9B1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Non-</a:t>
            </a:r>
            <a:r>
              <a:rPr lang="de-AT" dirty="0" err="1">
                <a:solidFill>
                  <a:schemeClr val="bg1"/>
                </a:solidFill>
              </a:rPr>
              <a:t>contrast</a:t>
            </a:r>
            <a:r>
              <a:rPr lang="de-AT" dirty="0">
                <a:solidFill>
                  <a:schemeClr val="bg1"/>
                </a:solidFill>
              </a:rPr>
              <a:t> CT </a:t>
            </a:r>
            <a:r>
              <a:rPr lang="de-AT" dirty="0" err="1">
                <a:solidFill>
                  <a:schemeClr val="bg1"/>
                </a:solidFill>
              </a:rPr>
              <a:t>scan</a:t>
            </a:r>
            <a:r>
              <a:rPr lang="de-A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815935-9094-49D3-9732-EB6758FB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24237-EB71-44EC-B211-8983CAFC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142846-0BE4-40BB-B1FA-D607D22A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8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BABF84-5FAA-4DAE-81AE-FEF4C7AC25F7}"/>
              </a:ext>
            </a:extLst>
          </p:cNvPr>
          <p:cNvSpPr txBox="1"/>
          <p:nvPr/>
        </p:nvSpPr>
        <p:spPr>
          <a:xfrm>
            <a:off x="54577" y="935757"/>
            <a:ext cx="903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solidFill>
                  <a:srgbClr val="FFFF00"/>
                </a:solidFill>
              </a:rPr>
              <a:t>Retroaortic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components</a:t>
            </a:r>
            <a:r>
              <a:rPr lang="de-AT" dirty="0">
                <a:solidFill>
                  <a:srgbClr val="FFFF00"/>
                </a:solidFill>
              </a:rPr>
              <a:t>, </a:t>
            </a:r>
            <a:r>
              <a:rPr lang="de-AT" dirty="0" err="1">
                <a:solidFill>
                  <a:srgbClr val="FFFF00"/>
                </a:solidFill>
              </a:rPr>
              <a:t>indicating</a:t>
            </a:r>
            <a:r>
              <a:rPr lang="de-AT" dirty="0">
                <a:solidFill>
                  <a:srgbClr val="FFFF00"/>
                </a:solidFill>
              </a:rPr>
              <a:t> retroperitoneal </a:t>
            </a:r>
            <a:r>
              <a:rPr lang="de-AT" dirty="0" err="1">
                <a:solidFill>
                  <a:srgbClr val="FFFF00"/>
                </a:solidFill>
              </a:rPr>
              <a:t>localization</a:t>
            </a:r>
            <a:r>
              <a:rPr lang="de-AT" dirty="0">
                <a:solidFill>
                  <a:srgbClr val="FFFF00"/>
                </a:solidFill>
              </a:rPr>
              <a:t>/</a:t>
            </a:r>
            <a:r>
              <a:rPr lang="de-AT" dirty="0" err="1">
                <a:solidFill>
                  <a:srgbClr val="FFFF00"/>
                </a:solidFill>
              </a:rPr>
              <a:t>origin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of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mass</a:t>
            </a:r>
            <a:r>
              <a:rPr lang="de-AT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A246349-FED9-48B1-847B-FCCCED151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88" b="14364"/>
          <a:stretch/>
        </p:blipFill>
        <p:spPr>
          <a:xfrm>
            <a:off x="1510882" y="1329958"/>
            <a:ext cx="6329099" cy="4724613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FA98F01-09CA-4057-846A-F416D94482FE}"/>
              </a:ext>
            </a:extLst>
          </p:cNvPr>
          <p:cNvCxnSpPr>
            <a:cxnSpLocks/>
          </p:cNvCxnSpPr>
          <p:nvPr/>
        </p:nvCxnSpPr>
        <p:spPr>
          <a:xfrm>
            <a:off x="4356140" y="1386864"/>
            <a:ext cx="434612" cy="204213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D8988F02-65E7-4978-A3E2-3F3345B2676C}"/>
              </a:ext>
            </a:extLst>
          </p:cNvPr>
          <p:cNvSpPr/>
          <p:nvPr/>
        </p:nvSpPr>
        <p:spPr>
          <a:xfrm>
            <a:off x="4091479" y="3124940"/>
            <a:ext cx="1146346" cy="745724"/>
          </a:xfrm>
          <a:custGeom>
            <a:avLst/>
            <a:gdLst>
              <a:gd name="connsiteX0" fmla="*/ 1146346 w 1146346"/>
              <a:gd name="connsiteY0" fmla="*/ 0 h 745724"/>
              <a:gd name="connsiteX1" fmla="*/ 1128591 w 1146346"/>
              <a:gd name="connsiteY1" fmla="*/ 71021 h 745724"/>
              <a:gd name="connsiteX2" fmla="*/ 1066447 w 1146346"/>
              <a:gd name="connsiteY2" fmla="*/ 177553 h 745724"/>
              <a:gd name="connsiteX3" fmla="*/ 1048692 w 1146346"/>
              <a:gd name="connsiteY3" fmla="*/ 204186 h 745724"/>
              <a:gd name="connsiteX4" fmla="*/ 986548 w 1146346"/>
              <a:gd name="connsiteY4" fmla="*/ 257452 h 745724"/>
              <a:gd name="connsiteX5" fmla="*/ 951038 w 1146346"/>
              <a:gd name="connsiteY5" fmla="*/ 266330 h 745724"/>
              <a:gd name="connsiteX6" fmla="*/ 924404 w 1146346"/>
              <a:gd name="connsiteY6" fmla="*/ 275208 h 745724"/>
              <a:gd name="connsiteX7" fmla="*/ 888894 w 1146346"/>
              <a:gd name="connsiteY7" fmla="*/ 292963 h 745724"/>
              <a:gd name="connsiteX8" fmla="*/ 862261 w 1146346"/>
              <a:gd name="connsiteY8" fmla="*/ 310718 h 745724"/>
              <a:gd name="connsiteX9" fmla="*/ 791239 w 1146346"/>
              <a:gd name="connsiteY9" fmla="*/ 328474 h 745724"/>
              <a:gd name="connsiteX10" fmla="*/ 693585 w 1146346"/>
              <a:gd name="connsiteY10" fmla="*/ 319596 h 745724"/>
              <a:gd name="connsiteX11" fmla="*/ 666952 w 1146346"/>
              <a:gd name="connsiteY11" fmla="*/ 310718 h 745724"/>
              <a:gd name="connsiteX12" fmla="*/ 542665 w 1146346"/>
              <a:gd name="connsiteY12" fmla="*/ 292963 h 745724"/>
              <a:gd name="connsiteX13" fmla="*/ 516032 w 1146346"/>
              <a:gd name="connsiteY13" fmla="*/ 284085 h 745724"/>
              <a:gd name="connsiteX14" fmla="*/ 462766 w 1146346"/>
              <a:gd name="connsiteY14" fmla="*/ 284085 h 745724"/>
              <a:gd name="connsiteX15" fmla="*/ 445010 w 1146346"/>
              <a:gd name="connsiteY15" fmla="*/ 266330 h 745724"/>
              <a:gd name="connsiteX16" fmla="*/ 418377 w 1146346"/>
              <a:gd name="connsiteY16" fmla="*/ 257452 h 745724"/>
              <a:gd name="connsiteX17" fmla="*/ 391744 w 1146346"/>
              <a:gd name="connsiteY17" fmla="*/ 239697 h 745724"/>
              <a:gd name="connsiteX18" fmla="*/ 267457 w 1146346"/>
              <a:gd name="connsiteY18" fmla="*/ 221942 h 745724"/>
              <a:gd name="connsiteX19" fmla="*/ 214191 w 1146346"/>
              <a:gd name="connsiteY19" fmla="*/ 230819 h 745724"/>
              <a:gd name="connsiteX20" fmla="*/ 169803 w 1146346"/>
              <a:gd name="connsiteY20" fmla="*/ 275208 h 745724"/>
              <a:gd name="connsiteX21" fmla="*/ 152047 w 1146346"/>
              <a:gd name="connsiteY21" fmla="*/ 292963 h 745724"/>
              <a:gd name="connsiteX22" fmla="*/ 116537 w 1146346"/>
              <a:gd name="connsiteY22" fmla="*/ 346229 h 745724"/>
              <a:gd name="connsiteX23" fmla="*/ 107659 w 1146346"/>
              <a:gd name="connsiteY23" fmla="*/ 381740 h 745724"/>
              <a:gd name="connsiteX24" fmla="*/ 98781 w 1146346"/>
              <a:gd name="connsiteY24" fmla="*/ 408373 h 745724"/>
              <a:gd name="connsiteX25" fmla="*/ 63271 w 1146346"/>
              <a:gd name="connsiteY25" fmla="*/ 461639 h 745724"/>
              <a:gd name="connsiteX26" fmla="*/ 36638 w 1146346"/>
              <a:gd name="connsiteY26" fmla="*/ 514905 h 745724"/>
              <a:gd name="connsiteX27" fmla="*/ 27760 w 1146346"/>
              <a:gd name="connsiteY27" fmla="*/ 541538 h 745724"/>
              <a:gd name="connsiteX28" fmla="*/ 10004 w 1146346"/>
              <a:gd name="connsiteY28" fmla="*/ 577048 h 745724"/>
              <a:gd name="connsiteX29" fmla="*/ 18882 w 1146346"/>
              <a:gd name="connsiteY29" fmla="*/ 727969 h 745724"/>
              <a:gd name="connsiteX30" fmla="*/ 45515 w 1146346"/>
              <a:gd name="connsiteY30" fmla="*/ 745724 h 745724"/>
              <a:gd name="connsiteX31" fmla="*/ 231946 w 1146346"/>
              <a:gd name="connsiteY31" fmla="*/ 736846 h 745724"/>
              <a:gd name="connsiteX32" fmla="*/ 347356 w 1146346"/>
              <a:gd name="connsiteY32" fmla="*/ 701336 h 745724"/>
              <a:gd name="connsiteX33" fmla="*/ 418377 w 1146346"/>
              <a:gd name="connsiteY33" fmla="*/ 648070 h 745724"/>
              <a:gd name="connsiteX34" fmla="*/ 453888 w 1146346"/>
              <a:gd name="connsiteY34" fmla="*/ 639192 h 745724"/>
              <a:gd name="connsiteX35" fmla="*/ 533787 w 1146346"/>
              <a:gd name="connsiteY35" fmla="*/ 603681 h 745724"/>
              <a:gd name="connsiteX36" fmla="*/ 569298 w 1146346"/>
              <a:gd name="connsiteY36" fmla="*/ 585926 h 745724"/>
              <a:gd name="connsiteX37" fmla="*/ 604808 w 1146346"/>
              <a:gd name="connsiteY37" fmla="*/ 577048 h 745724"/>
              <a:gd name="connsiteX38" fmla="*/ 658074 w 1146346"/>
              <a:gd name="connsiteY38" fmla="*/ 559293 h 745724"/>
              <a:gd name="connsiteX39" fmla="*/ 755729 w 1146346"/>
              <a:gd name="connsiteY39" fmla="*/ 550415 h 745724"/>
              <a:gd name="connsiteX40" fmla="*/ 791239 w 1146346"/>
              <a:gd name="connsiteY40" fmla="*/ 541538 h 745724"/>
              <a:gd name="connsiteX41" fmla="*/ 915527 w 1146346"/>
              <a:gd name="connsiteY41" fmla="*/ 559293 h 745724"/>
              <a:gd name="connsiteX42" fmla="*/ 924404 w 1146346"/>
              <a:gd name="connsiteY42" fmla="*/ 603681 h 745724"/>
              <a:gd name="connsiteX43" fmla="*/ 951038 w 1146346"/>
              <a:gd name="connsiteY43" fmla="*/ 612559 h 745724"/>
              <a:gd name="connsiteX44" fmla="*/ 959915 w 1146346"/>
              <a:gd name="connsiteY44" fmla="*/ 648070 h 745724"/>
              <a:gd name="connsiteX45" fmla="*/ 977671 w 1146346"/>
              <a:gd name="connsiteY45" fmla="*/ 674703 h 7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6346" h="745724">
                <a:moveTo>
                  <a:pt x="1146346" y="0"/>
                </a:moveTo>
                <a:cubicBezTo>
                  <a:pt x="1141921" y="22128"/>
                  <a:pt x="1138342" y="49570"/>
                  <a:pt x="1128591" y="71021"/>
                </a:cubicBezTo>
                <a:cubicBezTo>
                  <a:pt x="1090654" y="154481"/>
                  <a:pt x="1106618" y="121314"/>
                  <a:pt x="1066447" y="177553"/>
                </a:cubicBezTo>
                <a:cubicBezTo>
                  <a:pt x="1060245" y="186235"/>
                  <a:pt x="1055636" y="196085"/>
                  <a:pt x="1048692" y="204186"/>
                </a:cubicBezTo>
                <a:cubicBezTo>
                  <a:pt x="1035886" y="219126"/>
                  <a:pt x="1007829" y="248331"/>
                  <a:pt x="986548" y="257452"/>
                </a:cubicBezTo>
                <a:cubicBezTo>
                  <a:pt x="975334" y="262258"/>
                  <a:pt x="962770" y="262978"/>
                  <a:pt x="951038" y="266330"/>
                </a:cubicBezTo>
                <a:cubicBezTo>
                  <a:pt x="942040" y="268901"/>
                  <a:pt x="933006" y="271522"/>
                  <a:pt x="924404" y="275208"/>
                </a:cubicBezTo>
                <a:cubicBezTo>
                  <a:pt x="912240" y="280421"/>
                  <a:pt x="900384" y="286397"/>
                  <a:pt x="888894" y="292963"/>
                </a:cubicBezTo>
                <a:cubicBezTo>
                  <a:pt x="879630" y="298257"/>
                  <a:pt x="872288" y="307072"/>
                  <a:pt x="862261" y="310718"/>
                </a:cubicBezTo>
                <a:cubicBezTo>
                  <a:pt x="839328" y="319057"/>
                  <a:pt x="791239" y="328474"/>
                  <a:pt x="791239" y="328474"/>
                </a:cubicBezTo>
                <a:cubicBezTo>
                  <a:pt x="758688" y="325515"/>
                  <a:pt x="725942" y="324219"/>
                  <a:pt x="693585" y="319596"/>
                </a:cubicBezTo>
                <a:cubicBezTo>
                  <a:pt x="684321" y="318273"/>
                  <a:pt x="676159" y="312392"/>
                  <a:pt x="666952" y="310718"/>
                </a:cubicBezTo>
                <a:cubicBezTo>
                  <a:pt x="593030" y="297278"/>
                  <a:pt x="608177" y="307522"/>
                  <a:pt x="542665" y="292963"/>
                </a:cubicBezTo>
                <a:cubicBezTo>
                  <a:pt x="533530" y="290933"/>
                  <a:pt x="524910" y="287044"/>
                  <a:pt x="516032" y="284085"/>
                </a:cubicBezTo>
                <a:cubicBezTo>
                  <a:pt x="490666" y="292541"/>
                  <a:pt x="488132" y="299304"/>
                  <a:pt x="462766" y="284085"/>
                </a:cubicBezTo>
                <a:cubicBezTo>
                  <a:pt x="455589" y="279779"/>
                  <a:pt x="452187" y="270636"/>
                  <a:pt x="445010" y="266330"/>
                </a:cubicBezTo>
                <a:cubicBezTo>
                  <a:pt x="436986" y="261515"/>
                  <a:pt x="426747" y="261637"/>
                  <a:pt x="418377" y="257452"/>
                </a:cubicBezTo>
                <a:cubicBezTo>
                  <a:pt x="408834" y="252680"/>
                  <a:pt x="401287" y="244469"/>
                  <a:pt x="391744" y="239697"/>
                </a:cubicBezTo>
                <a:cubicBezTo>
                  <a:pt x="357584" y="222617"/>
                  <a:pt x="292415" y="224211"/>
                  <a:pt x="267457" y="221942"/>
                </a:cubicBezTo>
                <a:cubicBezTo>
                  <a:pt x="249702" y="224901"/>
                  <a:pt x="231267" y="225127"/>
                  <a:pt x="214191" y="230819"/>
                </a:cubicBezTo>
                <a:cubicBezTo>
                  <a:pt x="185137" y="240504"/>
                  <a:pt x="187020" y="253687"/>
                  <a:pt x="169803" y="275208"/>
                </a:cubicBezTo>
                <a:cubicBezTo>
                  <a:pt x="164574" y="281744"/>
                  <a:pt x="157966" y="287045"/>
                  <a:pt x="152047" y="292963"/>
                </a:cubicBezTo>
                <a:cubicBezTo>
                  <a:pt x="124333" y="376111"/>
                  <a:pt x="169733" y="253136"/>
                  <a:pt x="116537" y="346229"/>
                </a:cubicBezTo>
                <a:cubicBezTo>
                  <a:pt x="110483" y="356823"/>
                  <a:pt x="111011" y="370008"/>
                  <a:pt x="107659" y="381740"/>
                </a:cubicBezTo>
                <a:cubicBezTo>
                  <a:pt x="105088" y="390738"/>
                  <a:pt x="103326" y="400193"/>
                  <a:pt x="98781" y="408373"/>
                </a:cubicBezTo>
                <a:cubicBezTo>
                  <a:pt x="88418" y="427027"/>
                  <a:pt x="70019" y="441395"/>
                  <a:pt x="63271" y="461639"/>
                </a:cubicBezTo>
                <a:cubicBezTo>
                  <a:pt x="40956" y="528582"/>
                  <a:pt x="71057" y="446066"/>
                  <a:pt x="36638" y="514905"/>
                </a:cubicBezTo>
                <a:cubicBezTo>
                  <a:pt x="32453" y="523275"/>
                  <a:pt x="31446" y="532937"/>
                  <a:pt x="27760" y="541538"/>
                </a:cubicBezTo>
                <a:cubicBezTo>
                  <a:pt x="22547" y="553702"/>
                  <a:pt x="15923" y="565211"/>
                  <a:pt x="10004" y="577048"/>
                </a:cubicBezTo>
                <a:cubicBezTo>
                  <a:pt x="-464" y="639860"/>
                  <a:pt x="-9166" y="655044"/>
                  <a:pt x="18882" y="727969"/>
                </a:cubicBezTo>
                <a:cubicBezTo>
                  <a:pt x="22712" y="737927"/>
                  <a:pt x="36637" y="739806"/>
                  <a:pt x="45515" y="745724"/>
                </a:cubicBezTo>
                <a:cubicBezTo>
                  <a:pt x="107659" y="742765"/>
                  <a:pt x="170086" y="743474"/>
                  <a:pt x="231946" y="736846"/>
                </a:cubicBezTo>
                <a:cubicBezTo>
                  <a:pt x="243907" y="735564"/>
                  <a:pt x="332882" y="707126"/>
                  <a:pt x="347356" y="701336"/>
                </a:cubicBezTo>
                <a:cubicBezTo>
                  <a:pt x="434521" y="666470"/>
                  <a:pt x="327111" y="705111"/>
                  <a:pt x="418377" y="648070"/>
                </a:cubicBezTo>
                <a:cubicBezTo>
                  <a:pt x="428724" y="641603"/>
                  <a:pt x="442051" y="642151"/>
                  <a:pt x="453888" y="639192"/>
                </a:cubicBezTo>
                <a:cubicBezTo>
                  <a:pt x="505127" y="605033"/>
                  <a:pt x="454554" y="635375"/>
                  <a:pt x="533787" y="603681"/>
                </a:cubicBezTo>
                <a:cubicBezTo>
                  <a:pt x="546075" y="598766"/>
                  <a:pt x="556907" y="590573"/>
                  <a:pt x="569298" y="585926"/>
                </a:cubicBezTo>
                <a:cubicBezTo>
                  <a:pt x="580722" y="581642"/>
                  <a:pt x="593122" y="580554"/>
                  <a:pt x="604808" y="577048"/>
                </a:cubicBezTo>
                <a:cubicBezTo>
                  <a:pt x="622734" y="571670"/>
                  <a:pt x="639643" y="562546"/>
                  <a:pt x="658074" y="559293"/>
                </a:cubicBezTo>
                <a:cubicBezTo>
                  <a:pt x="690263" y="553613"/>
                  <a:pt x="723177" y="553374"/>
                  <a:pt x="755729" y="550415"/>
                </a:cubicBezTo>
                <a:cubicBezTo>
                  <a:pt x="767566" y="547456"/>
                  <a:pt x="779038" y="541538"/>
                  <a:pt x="791239" y="541538"/>
                </a:cubicBezTo>
                <a:cubicBezTo>
                  <a:pt x="869042" y="541538"/>
                  <a:pt x="866237" y="542862"/>
                  <a:pt x="915527" y="559293"/>
                </a:cubicBezTo>
                <a:cubicBezTo>
                  <a:pt x="918486" y="574089"/>
                  <a:pt x="916034" y="591126"/>
                  <a:pt x="924404" y="603681"/>
                </a:cubicBezTo>
                <a:cubicBezTo>
                  <a:pt x="929595" y="611467"/>
                  <a:pt x="945192" y="605251"/>
                  <a:pt x="951038" y="612559"/>
                </a:cubicBezTo>
                <a:cubicBezTo>
                  <a:pt x="958660" y="622087"/>
                  <a:pt x="954458" y="637157"/>
                  <a:pt x="959915" y="648070"/>
                </a:cubicBezTo>
                <a:cubicBezTo>
                  <a:pt x="979764" y="687767"/>
                  <a:pt x="977671" y="650437"/>
                  <a:pt x="977671" y="674703"/>
                </a:cubicBezTo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686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3A53CF0-CC29-44B8-A852-7BDCA8083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31" b="14649"/>
          <a:stretch/>
        </p:blipFill>
        <p:spPr>
          <a:xfrm>
            <a:off x="1157294" y="1329957"/>
            <a:ext cx="7011610" cy="50356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C54A14-E3E5-42FC-8AF6-4797B9B1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solidFill>
                  <a:schemeClr val="bg1"/>
                </a:solidFill>
              </a:rPr>
              <a:t>Contrast-enhanced</a:t>
            </a:r>
            <a:r>
              <a:rPr lang="de-AT" dirty="0">
                <a:solidFill>
                  <a:schemeClr val="bg1"/>
                </a:solidFill>
              </a:rPr>
              <a:t> CT </a:t>
            </a:r>
            <a:r>
              <a:rPr lang="de-AT" dirty="0" err="1">
                <a:solidFill>
                  <a:schemeClr val="bg1"/>
                </a:solidFill>
              </a:rPr>
              <a:t>scan</a:t>
            </a:r>
            <a:r>
              <a:rPr lang="de-AT" dirty="0">
                <a:solidFill>
                  <a:schemeClr val="bg1"/>
                </a:solidFill>
              </a:rPr>
              <a:t> – PV </a:t>
            </a:r>
            <a:r>
              <a:rPr lang="de-AT">
                <a:solidFill>
                  <a:schemeClr val="bg1"/>
                </a:solidFill>
              </a:rPr>
              <a:t>phase 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815935-9094-49D3-9732-EB6758FB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24237-EB71-44EC-B211-8983CAFC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142846-0BE4-40BB-B1FA-D607D22A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9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BABF84-5FAA-4DAE-81AE-FEF4C7AC25F7}"/>
              </a:ext>
            </a:extLst>
          </p:cNvPr>
          <p:cNvSpPr txBox="1"/>
          <p:nvPr/>
        </p:nvSpPr>
        <p:spPr>
          <a:xfrm>
            <a:off x="1532273" y="1131056"/>
            <a:ext cx="556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FFFF00"/>
                </a:solidFill>
              </a:rPr>
              <a:t>Minimal, </a:t>
            </a:r>
            <a:r>
              <a:rPr lang="de-AT" dirty="0" err="1">
                <a:solidFill>
                  <a:srgbClr val="FFFF00"/>
                </a:solidFill>
              </a:rPr>
              <a:t>inhomogenous</a:t>
            </a:r>
            <a:r>
              <a:rPr lang="de-AT" dirty="0">
                <a:solidFill>
                  <a:srgbClr val="FFFF00"/>
                </a:solidFill>
              </a:rPr>
              <a:t>, </a:t>
            </a:r>
            <a:r>
              <a:rPr lang="de-AT" dirty="0" err="1">
                <a:solidFill>
                  <a:srgbClr val="FFFF00"/>
                </a:solidFill>
              </a:rPr>
              <a:t>contrast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enhancement</a:t>
            </a:r>
            <a:endParaRPr lang="de-AT" dirty="0">
              <a:solidFill>
                <a:srgbClr val="FFFF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B1FA218-3104-4441-835C-024018727C8D}"/>
              </a:ext>
            </a:extLst>
          </p:cNvPr>
          <p:cNvSpPr txBox="1"/>
          <p:nvPr/>
        </p:nvSpPr>
        <p:spPr>
          <a:xfrm>
            <a:off x="1298193" y="5830719"/>
            <a:ext cx="632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solidFill>
                  <a:srgbClr val="FFFF00"/>
                </a:solidFill>
              </a:rPr>
              <a:t>Adjacent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to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several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vessels</a:t>
            </a:r>
            <a:r>
              <a:rPr lang="de-AT" dirty="0">
                <a:solidFill>
                  <a:srgbClr val="FFFF00"/>
                </a:solidFill>
              </a:rPr>
              <a:t> but </a:t>
            </a:r>
            <a:r>
              <a:rPr lang="de-AT" dirty="0" err="1">
                <a:solidFill>
                  <a:srgbClr val="FFFF00"/>
                </a:solidFill>
              </a:rPr>
              <a:t>no</a:t>
            </a:r>
            <a:r>
              <a:rPr lang="de-AT" dirty="0">
                <a:solidFill>
                  <a:srgbClr val="FFFF00"/>
                </a:solidFill>
              </a:rPr>
              <a:t> apparent </a:t>
            </a:r>
            <a:r>
              <a:rPr lang="de-AT" dirty="0" err="1">
                <a:solidFill>
                  <a:srgbClr val="FFFF00"/>
                </a:solidFill>
              </a:rPr>
              <a:t>infiltration</a:t>
            </a:r>
            <a:endParaRPr lang="de-AT" dirty="0">
              <a:solidFill>
                <a:srgbClr val="FFFF00"/>
              </a:solidFill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94A271C-EB86-47F1-9B95-98B56BE4AF58}"/>
              </a:ext>
            </a:extLst>
          </p:cNvPr>
          <p:cNvCxnSpPr>
            <a:cxnSpLocks/>
          </p:cNvCxnSpPr>
          <p:nvPr/>
        </p:nvCxnSpPr>
        <p:spPr>
          <a:xfrm flipH="1">
            <a:off x="6711518" y="2846763"/>
            <a:ext cx="568171" cy="153880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4A54961-F2C0-4692-8FB9-A9D0D91D4A6B}"/>
              </a:ext>
            </a:extLst>
          </p:cNvPr>
          <p:cNvCxnSpPr>
            <a:cxnSpLocks/>
          </p:cNvCxnSpPr>
          <p:nvPr/>
        </p:nvCxnSpPr>
        <p:spPr>
          <a:xfrm flipV="1">
            <a:off x="4779287" y="3215588"/>
            <a:ext cx="1429382" cy="256952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E46BFFD-E1DF-40E5-876F-9384BBD8DDD7}"/>
              </a:ext>
            </a:extLst>
          </p:cNvPr>
          <p:cNvCxnSpPr>
            <a:cxnSpLocks/>
          </p:cNvCxnSpPr>
          <p:nvPr/>
        </p:nvCxnSpPr>
        <p:spPr>
          <a:xfrm flipV="1">
            <a:off x="4779287" y="3502953"/>
            <a:ext cx="368245" cy="228215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C772D58-2EE8-4857-BB9C-73E096F7FF4F}"/>
              </a:ext>
            </a:extLst>
          </p:cNvPr>
          <p:cNvCxnSpPr>
            <a:cxnSpLocks/>
          </p:cNvCxnSpPr>
          <p:nvPr/>
        </p:nvCxnSpPr>
        <p:spPr>
          <a:xfrm flipH="1" flipV="1">
            <a:off x="4370480" y="3689385"/>
            <a:ext cx="408807" cy="209572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22378AE1-F374-4227-9E9A-52CA45B0567A}"/>
              </a:ext>
            </a:extLst>
          </p:cNvPr>
          <p:cNvSpPr txBox="1"/>
          <p:nvPr/>
        </p:nvSpPr>
        <p:spPr>
          <a:xfrm>
            <a:off x="6450904" y="2209975"/>
            <a:ext cx="248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FFFF00"/>
                </a:solidFill>
              </a:rPr>
              <a:t>Negative </a:t>
            </a:r>
            <a:r>
              <a:rPr lang="de-AT" dirty="0" err="1">
                <a:solidFill>
                  <a:srgbClr val="FFFF00"/>
                </a:solidFill>
              </a:rPr>
              <a:t>beak</a:t>
            </a:r>
            <a:r>
              <a:rPr lang="de-AT" dirty="0">
                <a:solidFill>
                  <a:srgbClr val="FFFF00"/>
                </a:solidFill>
              </a:rPr>
              <a:t> </a:t>
            </a:r>
            <a:r>
              <a:rPr lang="de-AT" dirty="0" err="1">
                <a:solidFill>
                  <a:srgbClr val="FFFF00"/>
                </a:solidFill>
              </a:rPr>
              <a:t>sign</a:t>
            </a:r>
            <a:endParaRPr lang="de-A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90491"/>
      </p:ext>
    </p:extLst>
  </p:cSld>
  <p:clrMapOvr>
    <a:masterClrMapping/>
  </p:clrMapOvr>
</p:sld>
</file>

<file path=ppt/theme/theme1.xml><?xml version="1.0" encoding="utf-8"?>
<a:theme xmlns:a="http://schemas.openxmlformats.org/drawingml/2006/main" name="MedUni Wien_DE_4-3">
  <a:themeElements>
    <a:clrScheme name="MedUni Wien">
      <a:dk1>
        <a:sysClr val="windowText" lastClr="000000"/>
      </a:dk1>
      <a:lt1>
        <a:sysClr val="window" lastClr="FFFFFF"/>
      </a:lt1>
      <a:dk2>
        <a:srgbClr val="757070"/>
      </a:dk2>
      <a:lt2>
        <a:srgbClr val="FDD8C9"/>
      </a:lt2>
      <a:accent1>
        <a:srgbClr val="111D4E"/>
      </a:accent1>
      <a:accent2>
        <a:srgbClr val="5FB4E5"/>
      </a:accent2>
      <a:accent3>
        <a:srgbClr val="3CBFAE"/>
      </a:accent3>
      <a:accent4>
        <a:srgbClr val="F0A794"/>
      </a:accent4>
      <a:accent5>
        <a:srgbClr val="4472C4"/>
      </a:accent5>
      <a:accent6>
        <a:srgbClr val="70AD47"/>
      </a:accent6>
      <a:hlink>
        <a:srgbClr val="111D4E"/>
      </a:hlink>
      <a:folHlink>
        <a:srgbClr val="00297A"/>
      </a:folHlink>
    </a:clrScheme>
    <a:fontScheme name="MedUni Wien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Uni-de-4-3.potx" id="{B7D499BE-42AA-470B-86EF-0A291D036DB9}" vid="{59F3FA28-4AC2-4B03-87D0-0F8FDF7523B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MedUni Wien_DE_4-3.potx</Template>
  <TotalTime>0</TotalTime>
  <Words>827</Words>
  <Application>Microsoft Office PowerPoint</Application>
  <PresentationFormat>Bildschirmpräsentation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BlinkMacSystemFont</vt:lpstr>
      <vt:lpstr>Calibri</vt:lpstr>
      <vt:lpstr>Georgia</vt:lpstr>
      <vt:lpstr>Lucida Sans</vt:lpstr>
      <vt:lpstr>Wingdings</vt:lpstr>
      <vt:lpstr>MedUni Wien_DE_4-3</vt:lpstr>
      <vt:lpstr>35-y.o.  female  w/abdominal pain and suspected ureterolithiasis </vt:lpstr>
      <vt:lpstr>Non-contrast CT scan </vt:lpstr>
      <vt:lpstr>Non-contrast CT scan </vt:lpstr>
      <vt:lpstr>Non-contrast CT scan</vt:lpstr>
      <vt:lpstr>Non-contrast CT scan</vt:lpstr>
      <vt:lpstr>DDx: Paraduodenal Hernia  </vt:lpstr>
      <vt:lpstr>DDx: Paraduodenal Hernia  </vt:lpstr>
      <vt:lpstr>Non-contrast CT scan </vt:lpstr>
      <vt:lpstr>Contrast-enhanced CT scan – PV phase </vt:lpstr>
      <vt:lpstr>DDx: Retroperitoneal mass  </vt:lpstr>
      <vt:lpstr>Differentation of retroperitoneal masses  </vt:lpstr>
      <vt:lpstr>Differentation of retroperitoneal masses</vt:lpstr>
      <vt:lpstr>Differentation of retroperitoneal masses</vt:lpstr>
      <vt:lpstr>Contrast-enhanced MRI</vt:lpstr>
      <vt:lpstr>Summary of findings</vt:lpstr>
      <vt:lpstr>Ganglioneuroma</vt:lpstr>
      <vt:lpstr>Ganglioneuroma</vt:lpstr>
      <vt:lpstr>Take-Home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MedUni Wien</dc:creator>
  <cp:lastModifiedBy>Stelzer Philipp</cp:lastModifiedBy>
  <cp:revision>255</cp:revision>
  <cp:lastPrinted>2016-07-07T12:58:37Z</cp:lastPrinted>
  <dcterms:created xsi:type="dcterms:W3CDTF">2016-06-12T15:23:14Z</dcterms:created>
  <dcterms:modified xsi:type="dcterms:W3CDTF">2021-08-25T06:47:28Z</dcterms:modified>
</cp:coreProperties>
</file>